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92" r:id="rId3"/>
    <p:sldId id="314" r:id="rId4"/>
    <p:sldId id="309" r:id="rId5"/>
    <p:sldId id="321" r:id="rId6"/>
    <p:sldId id="305" r:id="rId7"/>
    <p:sldId id="316" r:id="rId8"/>
    <p:sldId id="317" r:id="rId9"/>
    <p:sldId id="315" r:id="rId10"/>
    <p:sldId id="32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81" d="100"/>
          <a:sy n="81" d="100"/>
        </p:scale>
        <p:origin x="90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7DB5A-24CF-43B9-AFC3-1B5347573058}" type="datetimeFigureOut">
              <a:rPr lang="en-SG" smtClean="0"/>
              <a:t>8/7/2019</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125D3-7018-4AD8-A0DF-53E92C5A191A}" type="slidenum">
              <a:rPr lang="en-SG" smtClean="0"/>
              <a:t>‹#›</a:t>
            </a:fld>
            <a:endParaRPr lang="en-SG"/>
          </a:p>
        </p:txBody>
      </p:sp>
    </p:spTree>
    <p:extLst>
      <p:ext uri="{BB962C8B-B14F-4D97-AF65-F5344CB8AC3E}">
        <p14:creationId xmlns:p14="http://schemas.microsoft.com/office/powerpoint/2010/main" val="274945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972BA-FFC5-4051-B3B2-586D9BE77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82E6DE09-6CCA-47DF-8EE0-52BE1A6AA1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96BB8809-2D3D-4DA8-868E-62D25E38A243}"/>
              </a:ext>
            </a:extLst>
          </p:cNvPr>
          <p:cNvSpPr>
            <a:spLocks noGrp="1"/>
          </p:cNvSpPr>
          <p:nvPr>
            <p:ph type="dt" sz="half" idx="10"/>
          </p:nvPr>
        </p:nvSpPr>
        <p:spPr/>
        <p:txBody>
          <a:bodyPr/>
          <a:lstStyle/>
          <a:p>
            <a:fld id="{EF8BDD79-63C8-410B-80FE-678FD73684BC}" type="datetime1">
              <a:rPr lang="en-SG" smtClean="0"/>
              <a:t>8/7/2019</a:t>
            </a:fld>
            <a:endParaRPr lang="en-SG"/>
          </a:p>
        </p:txBody>
      </p:sp>
      <p:sp>
        <p:nvSpPr>
          <p:cNvPr id="5" name="Footer Placeholder 4">
            <a:extLst>
              <a:ext uri="{FF2B5EF4-FFF2-40B4-BE49-F238E27FC236}">
                <a16:creationId xmlns:a16="http://schemas.microsoft.com/office/drawing/2014/main" id="{016C2A1D-BC56-4C4D-9F11-616B38008DA3}"/>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65E503E6-253A-4199-9ADB-38D761C43F66}"/>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3859948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2786-4B2E-499A-A4EF-2E44B3964AD4}"/>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BA8453A9-4897-45AC-9138-1FAE4329A3E6}"/>
              </a:ext>
            </a:extLst>
          </p:cNvPr>
          <p:cNvSpPr>
            <a:spLocks noGrp="1"/>
          </p:cNvSpPr>
          <p:nvPr>
            <p:ph idx="1"/>
          </p:nvPr>
        </p:nvSpPr>
        <p:spPr>
          <a:xfrm>
            <a:off x="838200" y="1825625"/>
            <a:ext cx="506841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106667F-49F1-4106-ADFA-2DEE9E3B31BD}"/>
              </a:ext>
            </a:extLst>
          </p:cNvPr>
          <p:cNvSpPr>
            <a:spLocks noGrp="1"/>
          </p:cNvSpPr>
          <p:nvPr>
            <p:ph type="dt" sz="half" idx="10"/>
          </p:nvPr>
        </p:nvSpPr>
        <p:spPr/>
        <p:txBody>
          <a:bodyPr/>
          <a:lstStyle/>
          <a:p>
            <a:fld id="{85773489-099C-448D-B472-4C23F7B859ED}" type="datetime1">
              <a:rPr lang="en-SG" smtClean="0"/>
              <a:t>8/7/2019</a:t>
            </a:fld>
            <a:endParaRPr lang="en-SG"/>
          </a:p>
        </p:txBody>
      </p:sp>
      <p:sp>
        <p:nvSpPr>
          <p:cNvPr id="5" name="Footer Placeholder 4">
            <a:extLst>
              <a:ext uri="{FF2B5EF4-FFF2-40B4-BE49-F238E27FC236}">
                <a16:creationId xmlns:a16="http://schemas.microsoft.com/office/drawing/2014/main" id="{B86913E3-1E2D-4482-B209-7EA764E2CC1E}"/>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A2C7DB1-FC07-4AD3-8FAD-D21AB975299B}"/>
              </a:ext>
            </a:extLst>
          </p:cNvPr>
          <p:cNvSpPr>
            <a:spLocks noGrp="1"/>
          </p:cNvSpPr>
          <p:nvPr>
            <p:ph type="sldNum" sz="quarter" idx="12"/>
          </p:nvPr>
        </p:nvSpPr>
        <p:spPr/>
        <p:txBody>
          <a:bodyPr/>
          <a:lstStyle/>
          <a:p>
            <a:fld id="{4E4279E2-3CE9-410A-A01F-F45FACCC4273}" type="slidenum">
              <a:rPr lang="en-SG" smtClean="0"/>
              <a:t>‹#›</a:t>
            </a:fld>
            <a:endParaRPr lang="en-SG"/>
          </a:p>
        </p:txBody>
      </p:sp>
      <p:sp>
        <p:nvSpPr>
          <p:cNvPr id="7" name="Content Placeholder 2">
            <a:extLst>
              <a:ext uri="{FF2B5EF4-FFF2-40B4-BE49-F238E27FC236}">
                <a16:creationId xmlns:a16="http://schemas.microsoft.com/office/drawing/2014/main" id="{0429B734-C698-4E90-81FE-5AE1A87AA1D4}"/>
              </a:ext>
            </a:extLst>
          </p:cNvPr>
          <p:cNvSpPr>
            <a:spLocks noGrp="1"/>
          </p:cNvSpPr>
          <p:nvPr>
            <p:ph idx="13"/>
          </p:nvPr>
        </p:nvSpPr>
        <p:spPr>
          <a:xfrm>
            <a:off x="6285390" y="1823930"/>
            <a:ext cx="506841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val="3277555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CD09-F176-4BB7-87D4-F7CF2A18B7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C4BA25B2-4095-4770-A93E-F60D205572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9DCC6-3BF4-4268-B250-785B0D4CEC93}"/>
              </a:ext>
            </a:extLst>
          </p:cNvPr>
          <p:cNvSpPr>
            <a:spLocks noGrp="1"/>
          </p:cNvSpPr>
          <p:nvPr>
            <p:ph type="dt" sz="half" idx="10"/>
          </p:nvPr>
        </p:nvSpPr>
        <p:spPr/>
        <p:txBody>
          <a:bodyPr/>
          <a:lstStyle/>
          <a:p>
            <a:fld id="{F679E560-363F-47DA-9329-B785D6285CB0}" type="datetime1">
              <a:rPr lang="en-SG" smtClean="0"/>
              <a:t>8/7/2019</a:t>
            </a:fld>
            <a:endParaRPr lang="en-SG"/>
          </a:p>
        </p:txBody>
      </p:sp>
      <p:sp>
        <p:nvSpPr>
          <p:cNvPr id="5" name="Footer Placeholder 4">
            <a:extLst>
              <a:ext uri="{FF2B5EF4-FFF2-40B4-BE49-F238E27FC236}">
                <a16:creationId xmlns:a16="http://schemas.microsoft.com/office/drawing/2014/main" id="{537EB206-FA92-4D6C-A00E-BE1D955E04BA}"/>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931562B8-E9AA-40D0-BEA1-1531965337CD}"/>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062798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5B43-557D-465F-BE8C-089D51D0FDC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50DB4979-A46B-4880-920C-6370F8C52C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B76F6291-BAD6-44D3-BCF9-43982D4BF1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645AA18F-4E46-48F5-9D98-ED5B887EA845}"/>
              </a:ext>
            </a:extLst>
          </p:cNvPr>
          <p:cNvSpPr>
            <a:spLocks noGrp="1"/>
          </p:cNvSpPr>
          <p:nvPr>
            <p:ph type="dt" sz="half" idx="10"/>
          </p:nvPr>
        </p:nvSpPr>
        <p:spPr/>
        <p:txBody>
          <a:bodyPr/>
          <a:lstStyle/>
          <a:p>
            <a:fld id="{B813FC5F-A0EB-4B33-94EB-B80D55486201}" type="datetime1">
              <a:rPr lang="en-SG" smtClean="0"/>
              <a:t>8/7/2019</a:t>
            </a:fld>
            <a:endParaRPr lang="en-SG"/>
          </a:p>
        </p:txBody>
      </p:sp>
      <p:sp>
        <p:nvSpPr>
          <p:cNvPr id="6" name="Footer Placeholder 5">
            <a:extLst>
              <a:ext uri="{FF2B5EF4-FFF2-40B4-BE49-F238E27FC236}">
                <a16:creationId xmlns:a16="http://schemas.microsoft.com/office/drawing/2014/main" id="{025828BC-DF03-4F28-A3EE-76E8E449EC84}"/>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E94B13B3-23FA-4B7F-8390-43F9EC4BF55F}"/>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995885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5F1CB-3384-4EAF-8ECA-820739454A51}"/>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CA781F8B-D514-4552-895E-8E7FBE5E57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994773-3371-4F29-B215-E72DB89828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30F09E7A-CBB1-450A-817C-C4ABAD014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EDC126-FE95-42B9-9982-2B40253464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4B12018D-54CE-4E41-9724-E92793D56A4C}"/>
              </a:ext>
            </a:extLst>
          </p:cNvPr>
          <p:cNvSpPr>
            <a:spLocks noGrp="1"/>
          </p:cNvSpPr>
          <p:nvPr>
            <p:ph type="dt" sz="half" idx="10"/>
          </p:nvPr>
        </p:nvSpPr>
        <p:spPr/>
        <p:txBody>
          <a:bodyPr/>
          <a:lstStyle/>
          <a:p>
            <a:fld id="{DD3869C2-1417-43B1-86E5-F67379392913}" type="datetime1">
              <a:rPr lang="en-SG" smtClean="0"/>
              <a:t>8/7/2019</a:t>
            </a:fld>
            <a:endParaRPr lang="en-SG"/>
          </a:p>
        </p:txBody>
      </p:sp>
      <p:sp>
        <p:nvSpPr>
          <p:cNvPr id="8" name="Footer Placeholder 7">
            <a:extLst>
              <a:ext uri="{FF2B5EF4-FFF2-40B4-BE49-F238E27FC236}">
                <a16:creationId xmlns:a16="http://schemas.microsoft.com/office/drawing/2014/main" id="{01EA41D6-3AAA-4DFE-8A71-5BE48CF6CBF6}"/>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41DDBFB9-BF75-4109-AACA-1A76FB387D85}"/>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22173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AB12-8C0D-4F7F-812D-E3A8493CCCD9}"/>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9C43AC3A-641C-4987-AFDD-CCA7B7CE7580}"/>
              </a:ext>
            </a:extLst>
          </p:cNvPr>
          <p:cNvSpPr>
            <a:spLocks noGrp="1"/>
          </p:cNvSpPr>
          <p:nvPr>
            <p:ph type="dt" sz="half" idx="10"/>
          </p:nvPr>
        </p:nvSpPr>
        <p:spPr/>
        <p:txBody>
          <a:bodyPr/>
          <a:lstStyle/>
          <a:p>
            <a:fld id="{7DEB94B1-D52C-49D9-AB85-7471D8CA4FEE}" type="datetime1">
              <a:rPr lang="en-SG" smtClean="0"/>
              <a:t>8/7/2019</a:t>
            </a:fld>
            <a:endParaRPr lang="en-SG"/>
          </a:p>
        </p:txBody>
      </p:sp>
      <p:sp>
        <p:nvSpPr>
          <p:cNvPr id="4" name="Footer Placeholder 3">
            <a:extLst>
              <a:ext uri="{FF2B5EF4-FFF2-40B4-BE49-F238E27FC236}">
                <a16:creationId xmlns:a16="http://schemas.microsoft.com/office/drawing/2014/main" id="{BF350244-68CD-4B0B-AC82-DED520581FA0}"/>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73B4A0A9-A1D8-4453-B159-FE3613600FD7}"/>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806579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C825C6-D28C-401C-AC0A-82AB20E06737}"/>
              </a:ext>
            </a:extLst>
          </p:cNvPr>
          <p:cNvSpPr>
            <a:spLocks noGrp="1"/>
          </p:cNvSpPr>
          <p:nvPr>
            <p:ph type="dt" sz="half" idx="10"/>
          </p:nvPr>
        </p:nvSpPr>
        <p:spPr/>
        <p:txBody>
          <a:bodyPr/>
          <a:lstStyle/>
          <a:p>
            <a:fld id="{91011062-FDFD-4625-A372-775C40814971}" type="datetime1">
              <a:rPr lang="en-SG" smtClean="0"/>
              <a:t>8/7/2019</a:t>
            </a:fld>
            <a:endParaRPr lang="en-SG"/>
          </a:p>
        </p:txBody>
      </p:sp>
      <p:sp>
        <p:nvSpPr>
          <p:cNvPr id="3" name="Footer Placeholder 2">
            <a:extLst>
              <a:ext uri="{FF2B5EF4-FFF2-40B4-BE49-F238E27FC236}">
                <a16:creationId xmlns:a16="http://schemas.microsoft.com/office/drawing/2014/main" id="{F9D6A1DE-958F-4451-839E-46A16D344D3C}"/>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E41FBE61-0E7A-409D-8B33-EAFE566F757A}"/>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95702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68762-D0D3-41C6-B448-1A9ED7C7DD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5CA2326E-5F5D-447B-9F14-48681BC60D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7563120C-C070-446A-9F6A-385DEC074D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C1C959-04F4-4A2A-A434-194D41DABA03}"/>
              </a:ext>
            </a:extLst>
          </p:cNvPr>
          <p:cNvSpPr>
            <a:spLocks noGrp="1"/>
          </p:cNvSpPr>
          <p:nvPr>
            <p:ph type="dt" sz="half" idx="10"/>
          </p:nvPr>
        </p:nvSpPr>
        <p:spPr/>
        <p:txBody>
          <a:bodyPr/>
          <a:lstStyle/>
          <a:p>
            <a:fld id="{75306E70-9390-4612-94F7-AAA95BCEE4EF}" type="datetime1">
              <a:rPr lang="en-SG" smtClean="0"/>
              <a:t>8/7/2019</a:t>
            </a:fld>
            <a:endParaRPr lang="en-SG"/>
          </a:p>
        </p:txBody>
      </p:sp>
      <p:sp>
        <p:nvSpPr>
          <p:cNvPr id="6" name="Footer Placeholder 5">
            <a:extLst>
              <a:ext uri="{FF2B5EF4-FFF2-40B4-BE49-F238E27FC236}">
                <a16:creationId xmlns:a16="http://schemas.microsoft.com/office/drawing/2014/main" id="{CEAD3ED3-6AEE-495D-A988-51AB352396DC}"/>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6D08989A-EC2E-4023-A11F-EAC30ADEA76C}"/>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39694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E245-E4F6-464D-97A3-860F0194C8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09F6A4D7-8BD9-4700-A4F9-CB78A458C3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FC61AF59-D996-4135-83FB-DB9C17D713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09AE38-A366-42A6-91A9-801BB5B765D3}"/>
              </a:ext>
            </a:extLst>
          </p:cNvPr>
          <p:cNvSpPr>
            <a:spLocks noGrp="1"/>
          </p:cNvSpPr>
          <p:nvPr>
            <p:ph type="dt" sz="half" idx="10"/>
          </p:nvPr>
        </p:nvSpPr>
        <p:spPr/>
        <p:txBody>
          <a:bodyPr/>
          <a:lstStyle/>
          <a:p>
            <a:fld id="{F50965AD-2689-46AB-81ED-421FBD07F4F2}" type="datetime1">
              <a:rPr lang="en-SG" smtClean="0"/>
              <a:t>8/7/2019</a:t>
            </a:fld>
            <a:endParaRPr lang="en-SG"/>
          </a:p>
        </p:txBody>
      </p:sp>
      <p:sp>
        <p:nvSpPr>
          <p:cNvPr id="6" name="Footer Placeholder 5">
            <a:extLst>
              <a:ext uri="{FF2B5EF4-FFF2-40B4-BE49-F238E27FC236}">
                <a16:creationId xmlns:a16="http://schemas.microsoft.com/office/drawing/2014/main" id="{88B16CCC-2996-46B5-94D0-E836C73C1AB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D7F67B5B-972D-4E28-B722-D32DC33EB304}"/>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14235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4E96-E47E-41CA-9BFE-1A50D668E801}"/>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182A0458-8CC0-4B82-B535-20928D9612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A47AD76-1DB5-4BDA-9327-1CFDA1D1CB0C}"/>
              </a:ext>
            </a:extLst>
          </p:cNvPr>
          <p:cNvSpPr>
            <a:spLocks noGrp="1"/>
          </p:cNvSpPr>
          <p:nvPr>
            <p:ph type="dt" sz="half" idx="10"/>
          </p:nvPr>
        </p:nvSpPr>
        <p:spPr/>
        <p:txBody>
          <a:bodyPr/>
          <a:lstStyle/>
          <a:p>
            <a:fld id="{E8F6331C-DC7C-4873-824C-0E1139A464ED}" type="datetime1">
              <a:rPr lang="en-SG" smtClean="0"/>
              <a:t>8/7/2019</a:t>
            </a:fld>
            <a:endParaRPr lang="en-SG"/>
          </a:p>
        </p:txBody>
      </p:sp>
      <p:sp>
        <p:nvSpPr>
          <p:cNvPr id="5" name="Footer Placeholder 4">
            <a:extLst>
              <a:ext uri="{FF2B5EF4-FFF2-40B4-BE49-F238E27FC236}">
                <a16:creationId xmlns:a16="http://schemas.microsoft.com/office/drawing/2014/main" id="{236184BF-6105-4636-8B78-1F33435B68A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7DC7500-197C-4117-A550-AED3B26E9C41}"/>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67137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16260F-0D76-463B-B95F-E443539776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10CA128F-3E79-4994-9C4F-4BE105F67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17928D6-31AC-48FA-8B31-E6A05091225B}"/>
              </a:ext>
            </a:extLst>
          </p:cNvPr>
          <p:cNvSpPr>
            <a:spLocks noGrp="1"/>
          </p:cNvSpPr>
          <p:nvPr>
            <p:ph type="dt" sz="half" idx="10"/>
          </p:nvPr>
        </p:nvSpPr>
        <p:spPr/>
        <p:txBody>
          <a:bodyPr/>
          <a:lstStyle/>
          <a:p>
            <a:fld id="{F37C3AD0-4D5A-41D2-96C8-B0CDD21B9C1B}" type="datetime1">
              <a:rPr lang="en-SG" smtClean="0"/>
              <a:t>8/7/2019</a:t>
            </a:fld>
            <a:endParaRPr lang="en-SG"/>
          </a:p>
        </p:txBody>
      </p:sp>
      <p:sp>
        <p:nvSpPr>
          <p:cNvPr id="5" name="Footer Placeholder 4">
            <a:extLst>
              <a:ext uri="{FF2B5EF4-FFF2-40B4-BE49-F238E27FC236}">
                <a16:creationId xmlns:a16="http://schemas.microsoft.com/office/drawing/2014/main" id="{55D398A4-9943-4B27-ABA7-C7E0AD15742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A556EE1-BC76-4AEF-9617-E01A276C5C23}"/>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3185208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E51F6D-F0F4-4903-9FE0-C725953F4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2FEE6765-8285-4521-A346-7781CD2A7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6E855E81-6BBA-47A5-B09F-1DD3E3DB5A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CDCA1-7C63-4AED-9ADB-6242C4B68DDC}" type="datetime1">
              <a:rPr lang="en-SG" smtClean="0"/>
              <a:t>8/7/2019</a:t>
            </a:fld>
            <a:endParaRPr lang="en-SG"/>
          </a:p>
        </p:txBody>
      </p:sp>
      <p:sp>
        <p:nvSpPr>
          <p:cNvPr id="5" name="Footer Placeholder 4">
            <a:extLst>
              <a:ext uri="{FF2B5EF4-FFF2-40B4-BE49-F238E27FC236}">
                <a16:creationId xmlns:a16="http://schemas.microsoft.com/office/drawing/2014/main" id="{B7384F6A-61A9-452B-B147-733E6833AE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B7F4303A-AFFD-4137-9283-6E506762EF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279E2-3CE9-410A-A01F-F45FACCC4273}" type="slidenum">
              <a:rPr lang="en-SG" smtClean="0"/>
              <a:t>‹#›</a:t>
            </a:fld>
            <a:endParaRPr lang="en-SG"/>
          </a:p>
        </p:txBody>
      </p:sp>
    </p:spTree>
    <p:extLst>
      <p:ext uri="{BB962C8B-B14F-4D97-AF65-F5344CB8AC3E}">
        <p14:creationId xmlns:p14="http://schemas.microsoft.com/office/powerpoint/2010/main" val="820082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5"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7"/>
              <a:ext cx="7540619" cy="1644519"/>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a:t>
            </a:fld>
            <a:endParaRPr lang="en-SG" dirty="0"/>
          </a:p>
        </p:txBody>
      </p:sp>
      <p:sp>
        <p:nvSpPr>
          <p:cNvPr id="40" name="TextBox 39">
            <a:extLst>
              <a:ext uri="{FF2B5EF4-FFF2-40B4-BE49-F238E27FC236}">
                <a16:creationId xmlns:a16="http://schemas.microsoft.com/office/drawing/2014/main" id="{7024E4B3-532E-4881-B1E0-7B4BE45992A6}"/>
              </a:ext>
            </a:extLst>
          </p:cNvPr>
          <p:cNvSpPr txBox="1"/>
          <p:nvPr/>
        </p:nvSpPr>
        <p:spPr>
          <a:xfrm>
            <a:off x="312656" y="1680189"/>
            <a:ext cx="6179897" cy="707886"/>
          </a:xfrm>
          <a:prstGeom prst="rect">
            <a:avLst/>
          </a:prstGeom>
          <a:noFill/>
        </p:spPr>
        <p:txBody>
          <a:bodyPr wrap="none" rtlCol="0">
            <a:spAutoFit/>
          </a:bodyPr>
          <a:lstStyle/>
          <a:p>
            <a:r>
              <a:rPr lang="en-SG" sz="4000" b="1" dirty="0">
                <a:latin typeface="Bahnschrift Light" panose="020B0502040204020203" pitchFamily="34" charset="0"/>
              </a:rPr>
              <a:t>No Signboard Holdings Ltd</a:t>
            </a:r>
          </a:p>
        </p:txBody>
      </p:sp>
      <p:sp>
        <p:nvSpPr>
          <p:cNvPr id="2" name="TextBox 1">
            <a:extLst>
              <a:ext uri="{FF2B5EF4-FFF2-40B4-BE49-F238E27FC236}">
                <a16:creationId xmlns:a16="http://schemas.microsoft.com/office/drawing/2014/main" id="{9C722D29-55C1-43B0-9FB8-71651DA4EFF1}"/>
              </a:ext>
            </a:extLst>
          </p:cNvPr>
          <p:cNvSpPr txBox="1"/>
          <p:nvPr/>
        </p:nvSpPr>
        <p:spPr>
          <a:xfrm>
            <a:off x="312656" y="2376176"/>
            <a:ext cx="5475402" cy="1938992"/>
          </a:xfrm>
          <a:prstGeom prst="rect">
            <a:avLst/>
          </a:prstGeom>
          <a:noFill/>
        </p:spPr>
        <p:txBody>
          <a:bodyPr wrap="square" rtlCol="0">
            <a:spAutoFit/>
          </a:bodyPr>
          <a:lstStyle/>
          <a:p>
            <a:r>
              <a:rPr lang="en-SG" sz="2000" dirty="0">
                <a:latin typeface="Bahnschrift Light" panose="020B0502040204020203" pitchFamily="34" charset="0"/>
              </a:rPr>
              <a:t>Exchange: SGX</a:t>
            </a:r>
            <a:br>
              <a:rPr lang="en-SG" sz="2000" dirty="0">
                <a:latin typeface="Bahnschrift Light" panose="020B0502040204020203" pitchFamily="34" charset="0"/>
              </a:rPr>
            </a:br>
            <a:r>
              <a:rPr lang="en-SG" sz="2000" dirty="0">
                <a:latin typeface="Bahnschrift Light" panose="020B0502040204020203" pitchFamily="34" charset="0"/>
              </a:rPr>
              <a:t>Consumer Discretionary / Consumer Services / Hotels, Restaurants and Leisure</a:t>
            </a:r>
            <a:br>
              <a:rPr lang="en-SG" sz="2000" dirty="0">
                <a:latin typeface="Bahnschrift Light" panose="020B0502040204020203" pitchFamily="34" charset="0"/>
              </a:rPr>
            </a:br>
            <a:r>
              <a:rPr lang="en-SG" sz="2000" dirty="0">
                <a:latin typeface="Bahnschrift Light" panose="020B0502040204020203" pitchFamily="34" charset="0"/>
              </a:rPr>
              <a:t>Ticker: SGX1G6</a:t>
            </a:r>
            <a:br>
              <a:rPr lang="en-SG" sz="2000" dirty="0">
                <a:latin typeface="Bahnschrift Light" panose="020B0502040204020203" pitchFamily="34" charset="0"/>
              </a:rPr>
            </a:br>
            <a:r>
              <a:rPr lang="en-SG" sz="2000" b="1" dirty="0">
                <a:latin typeface="Bahnschrift Light" panose="020B0502040204020203" pitchFamily="34" charset="0"/>
              </a:rPr>
              <a:t>Advise:</a:t>
            </a:r>
            <a:br>
              <a:rPr lang="en-SG" sz="2000" b="1" dirty="0">
                <a:latin typeface="Bahnschrift Light" panose="020B0502040204020203" pitchFamily="34" charset="0"/>
              </a:rPr>
            </a:br>
            <a:r>
              <a:rPr lang="en-SG" sz="2000" b="1" dirty="0">
                <a:latin typeface="Bahnschrift Light" panose="020B0502040204020203" pitchFamily="34" charset="0"/>
              </a:rPr>
              <a:t>“Don’t get caught by the pincers “</a:t>
            </a:r>
          </a:p>
        </p:txBody>
      </p:sp>
      <p:sp>
        <p:nvSpPr>
          <p:cNvPr id="37" name="TextBox 36">
            <a:extLst>
              <a:ext uri="{FF2B5EF4-FFF2-40B4-BE49-F238E27FC236}">
                <a16:creationId xmlns:a16="http://schemas.microsoft.com/office/drawing/2014/main" id="{1D8F0B2E-B0DE-4CB6-A10E-F704542EFB9E}"/>
              </a:ext>
            </a:extLst>
          </p:cNvPr>
          <p:cNvSpPr txBox="1"/>
          <p:nvPr/>
        </p:nvSpPr>
        <p:spPr>
          <a:xfrm>
            <a:off x="312656" y="6128418"/>
            <a:ext cx="3373224" cy="369332"/>
          </a:xfrm>
          <a:prstGeom prst="rect">
            <a:avLst/>
          </a:prstGeom>
          <a:noFill/>
        </p:spPr>
        <p:txBody>
          <a:bodyPr wrap="square" rtlCol="0">
            <a:spAutoFit/>
          </a:bodyPr>
          <a:lstStyle/>
          <a:p>
            <a:r>
              <a:rPr lang="en-SG" dirty="0">
                <a:latin typeface="Bahnschrift Light" panose="020B0502040204020203" pitchFamily="34" charset="0"/>
              </a:rPr>
              <a:t>Date : 2</a:t>
            </a:r>
            <a:r>
              <a:rPr lang="en-SG" baseline="30000" dirty="0">
                <a:latin typeface="Bahnschrift Light" panose="020B0502040204020203" pitchFamily="34" charset="0"/>
              </a:rPr>
              <a:t>nd</a:t>
            </a:r>
            <a:r>
              <a:rPr lang="en-SG" dirty="0">
                <a:latin typeface="Bahnschrift Light" panose="020B0502040204020203" pitchFamily="34" charset="0"/>
              </a:rPr>
              <a:t> </a:t>
            </a:r>
            <a:r>
              <a:rPr lang="en-SG">
                <a:latin typeface="Bahnschrift Light" panose="020B0502040204020203" pitchFamily="34" charset="0"/>
              </a:rPr>
              <a:t>of July 2019</a:t>
            </a:r>
            <a:endParaRPr lang="en-SG" dirty="0">
              <a:latin typeface="Bahnschrift Light" panose="020B0502040204020203" pitchFamily="34" charset="0"/>
            </a:endParaRPr>
          </a:p>
        </p:txBody>
      </p:sp>
      <p:pic>
        <p:nvPicPr>
          <p:cNvPr id="1026" name="Picture 2" descr="Image result for No Signboard Holdings">
            <a:extLst>
              <a:ext uri="{FF2B5EF4-FFF2-40B4-BE49-F238E27FC236}">
                <a16:creationId xmlns:a16="http://schemas.microsoft.com/office/drawing/2014/main" id="{06F5966F-59DE-412B-BBC3-E1A7A1F77E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8235" y="1700295"/>
            <a:ext cx="3592518" cy="3592518"/>
          </a:xfrm>
          <a:prstGeom prst="rect">
            <a:avLst/>
          </a:prstGeom>
          <a:noFill/>
          <a:extLst>
            <a:ext uri="{909E8E84-426E-40DD-AFC4-6F175D3DCCD1}">
              <a14:hiddenFill xmlns:a14="http://schemas.microsoft.com/office/drawing/2010/main">
                <a:solidFill>
                  <a:srgbClr val="FFFFFF"/>
                </a:solidFill>
              </a14:hiddenFill>
            </a:ext>
          </a:extLst>
        </p:spPr>
      </p:pic>
      <p:cxnSp>
        <p:nvCxnSpPr>
          <p:cNvPr id="39" name="Straight Connector 38">
            <a:extLst>
              <a:ext uri="{FF2B5EF4-FFF2-40B4-BE49-F238E27FC236}">
                <a16:creationId xmlns:a16="http://schemas.microsoft.com/office/drawing/2014/main" id="{260472EB-3A0A-436D-B291-37DBF02AB338}"/>
              </a:ext>
            </a:extLst>
          </p:cNvPr>
          <p:cNvCxnSpPr>
            <a:cxnSpLocks/>
          </p:cNvCxnSpPr>
          <p:nvPr/>
        </p:nvCxnSpPr>
        <p:spPr>
          <a:xfrm>
            <a:off x="409282" y="2376176"/>
            <a:ext cx="5971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43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663182" cy="584775"/>
          </a:xfrm>
          <a:prstGeom prst="rect">
            <a:avLst/>
          </a:prstGeom>
          <a:noFill/>
        </p:spPr>
        <p:txBody>
          <a:bodyPr wrap="none" rtlCol="0">
            <a:spAutoFit/>
          </a:bodyPr>
          <a:lstStyle/>
          <a:p>
            <a:r>
              <a:rPr lang="en-SG" sz="3200" b="1" dirty="0">
                <a:latin typeface="Bahnschrift Light" panose="020B0502040204020203" pitchFamily="34" charset="0"/>
              </a:rPr>
              <a:t>Company Overview</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6677424" cy="263801"/>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Background</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6677424"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Founded in 1981, No Signboard Holdings is a food and beverage company located in Singapore. They operate restaurants and own a beer businesses. Their main business is operating a chain of seafood restaurants under the No Signboard Seafood brand, where they are known for their signature White Pepper Crab. They successfully listed on the </a:t>
            </a:r>
            <a:r>
              <a:rPr lang="en-SG" dirty="0" err="1">
                <a:solidFill>
                  <a:schemeClr val="tx1"/>
                </a:solidFill>
              </a:rPr>
              <a:t>Catalist</a:t>
            </a:r>
            <a:r>
              <a:rPr lang="en-SG" dirty="0">
                <a:solidFill>
                  <a:schemeClr val="tx1"/>
                </a:solidFill>
              </a:rPr>
              <a:t> of the SGX on the November 2017. In the November of 2018, they were Awarded Top Brand for Seafood Restaurant category 2018 by Influential Brands.</a:t>
            </a:r>
          </a:p>
        </p:txBody>
      </p:sp>
      <p:sp>
        <p:nvSpPr>
          <p:cNvPr id="45" name="Rectangle 44">
            <a:extLst>
              <a:ext uri="{FF2B5EF4-FFF2-40B4-BE49-F238E27FC236}">
                <a16:creationId xmlns:a16="http://schemas.microsoft.com/office/drawing/2014/main" id="{E280AEF7-F050-48C7-BDF8-6859EC5EDC0D}"/>
              </a:ext>
            </a:extLst>
          </p:cNvPr>
          <p:cNvSpPr/>
          <p:nvPr/>
        </p:nvSpPr>
        <p:spPr>
          <a:xfrm>
            <a:off x="314231" y="3753205"/>
            <a:ext cx="6675604" cy="253199"/>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Key Financial Information</a:t>
            </a:r>
          </a:p>
        </p:txBody>
      </p:sp>
      <p:sp>
        <p:nvSpPr>
          <p:cNvPr id="47" name="Rectangle 46">
            <a:extLst>
              <a:ext uri="{FF2B5EF4-FFF2-40B4-BE49-F238E27FC236}">
                <a16:creationId xmlns:a16="http://schemas.microsoft.com/office/drawing/2014/main" id="{AD224254-DA82-464A-8F52-DD23D8834FFD}"/>
              </a:ext>
            </a:extLst>
          </p:cNvPr>
          <p:cNvSpPr/>
          <p:nvPr/>
        </p:nvSpPr>
        <p:spPr>
          <a:xfrm>
            <a:off x="314230" y="4196278"/>
            <a:ext cx="6675603" cy="21304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chemeClr val="tx1"/>
              </a:solidFill>
            </a:endParaRPr>
          </a:p>
        </p:txBody>
      </p:sp>
      <p:pic>
        <p:nvPicPr>
          <p:cNvPr id="1034" name="Picture 10" descr="Image result for No Signboard seafood">
            <a:extLst>
              <a:ext uri="{FF2B5EF4-FFF2-40B4-BE49-F238E27FC236}">
                <a16:creationId xmlns:a16="http://schemas.microsoft.com/office/drawing/2014/main" id="{DF2F57EA-D10C-4F1A-841A-0CBB72BC88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3067" y="1819138"/>
            <a:ext cx="4764702" cy="354734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28C9C023-4024-49A4-A8C4-5C4D1A782480}"/>
              </a:ext>
            </a:extLst>
          </p:cNvPr>
          <p:cNvPicPr>
            <a:picLocks noChangeAspect="1"/>
          </p:cNvPicPr>
          <p:nvPr/>
        </p:nvPicPr>
        <p:blipFill>
          <a:blip r:embed="rId3"/>
          <a:stretch>
            <a:fillRect/>
          </a:stretch>
        </p:blipFill>
        <p:spPr>
          <a:xfrm>
            <a:off x="310834" y="4204503"/>
            <a:ext cx="6677423" cy="2122231"/>
          </a:xfrm>
          <a:prstGeom prst="rect">
            <a:avLst/>
          </a:prstGeom>
        </p:spPr>
      </p:pic>
    </p:spTree>
    <p:extLst>
      <p:ext uri="{BB962C8B-B14F-4D97-AF65-F5344CB8AC3E}">
        <p14:creationId xmlns:p14="http://schemas.microsoft.com/office/powerpoint/2010/main" val="3354386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3</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6683240" cy="584775"/>
          </a:xfrm>
          <a:prstGeom prst="rect">
            <a:avLst/>
          </a:prstGeom>
          <a:noFill/>
        </p:spPr>
        <p:txBody>
          <a:bodyPr wrap="none" rtlCol="0">
            <a:spAutoFit/>
          </a:bodyPr>
          <a:lstStyle/>
          <a:p>
            <a:r>
              <a:rPr lang="en-SG" sz="3200" b="1" dirty="0">
                <a:latin typeface="Bahnschrift Light" panose="020B0502040204020203" pitchFamily="34" charset="0"/>
              </a:rPr>
              <a:t>Businesses – No Signboard Seafood</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99236"/>
            <a:ext cx="11566688"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No Signboard Seafood</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29"/>
            <a:ext cx="11566688" cy="1476874"/>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a:solidFill>
                  <a:srgbClr val="000000"/>
                </a:solidFill>
                <a:latin typeface="Times New Roman" panose="02020603050405020304" pitchFamily="18" charset="0"/>
              </a:rPr>
              <a:t>No Signboard Seafood operates 3 seafood focused restaurants. These malls are </a:t>
            </a:r>
            <a:r>
              <a:rPr lang="en-SG" b="1" dirty="0">
                <a:solidFill>
                  <a:srgbClr val="000000"/>
                </a:solidFill>
                <a:latin typeface="Times New Roman" panose="02020603050405020304" pitchFamily="18" charset="0"/>
              </a:rPr>
              <a:t>located within major shopping belts and tourist attractions</a:t>
            </a:r>
            <a:r>
              <a:rPr lang="en-SG" dirty="0">
                <a:solidFill>
                  <a:srgbClr val="000000"/>
                </a:solidFill>
                <a:latin typeface="Times New Roman" panose="02020603050405020304" pitchFamily="18" charset="0"/>
              </a:rPr>
              <a:t>. Esplanade is a performing arts </a:t>
            </a:r>
            <a:r>
              <a:rPr lang="en-SG" dirty="0" err="1">
                <a:solidFill>
                  <a:srgbClr val="000000"/>
                </a:solidFill>
                <a:latin typeface="Times New Roman" panose="02020603050405020304" pitchFamily="18" charset="0"/>
              </a:rPr>
              <a:t>center</a:t>
            </a:r>
            <a:r>
              <a:rPr lang="en-SG" dirty="0">
                <a:solidFill>
                  <a:srgbClr val="000000"/>
                </a:solidFill>
                <a:latin typeface="Times New Roman" panose="02020603050405020304" pitchFamily="18" charset="0"/>
              </a:rPr>
              <a:t> with a large concert hall located near the Singapore river. Vivo City is currently the largest shopping mall in Singapore. Clarke Quay is known as the hub for Singapore nightlife with many bars and nightclubs. All locations have an </a:t>
            </a:r>
            <a:r>
              <a:rPr lang="en-SG" b="1" dirty="0">
                <a:solidFill>
                  <a:srgbClr val="000000"/>
                </a:solidFill>
                <a:latin typeface="Times New Roman" panose="02020603050405020304" pitchFamily="18" charset="0"/>
              </a:rPr>
              <a:t>MRT station located within walking distance</a:t>
            </a:r>
            <a:r>
              <a:rPr lang="en-SG" dirty="0">
                <a:solidFill>
                  <a:srgbClr val="000000"/>
                </a:solidFill>
                <a:latin typeface="Times New Roman" panose="02020603050405020304" pitchFamily="18" charset="0"/>
              </a:rPr>
              <a:t>. The group also has one restaurant under franchise agreement located in </a:t>
            </a:r>
            <a:r>
              <a:rPr lang="en-SG" dirty="0" err="1">
                <a:solidFill>
                  <a:srgbClr val="000000"/>
                </a:solidFill>
                <a:latin typeface="Times New Roman" panose="02020603050405020304" pitchFamily="18" charset="0"/>
              </a:rPr>
              <a:t>Geylang</a:t>
            </a:r>
            <a:r>
              <a:rPr lang="en-SG" dirty="0">
                <a:solidFill>
                  <a:srgbClr val="000000"/>
                </a:solidFill>
                <a:latin typeface="Times New Roman" panose="02020603050405020304" pitchFamily="18" charset="0"/>
              </a:rPr>
              <a:t> (where they earn a fixed fee yearly).  </a:t>
            </a:r>
            <a:endParaRPr lang="en-SG" dirty="0"/>
          </a:p>
        </p:txBody>
      </p:sp>
      <p:pic>
        <p:nvPicPr>
          <p:cNvPr id="5122" name="Picture 2" descr="Image result for Esplanade">
            <a:extLst>
              <a:ext uri="{FF2B5EF4-FFF2-40B4-BE49-F238E27FC236}">
                <a16:creationId xmlns:a16="http://schemas.microsoft.com/office/drawing/2014/main" id="{FA134751-E9C6-4B60-B57B-4243BEE7A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743" y="3081724"/>
            <a:ext cx="3058160" cy="229362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Vivo City">
            <a:extLst>
              <a:ext uri="{FF2B5EF4-FFF2-40B4-BE49-F238E27FC236}">
                <a16:creationId xmlns:a16="http://schemas.microsoft.com/office/drawing/2014/main" id="{BCB3541F-96E7-477D-8BD8-5C9BEECD3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5124" y="3081724"/>
            <a:ext cx="4077547" cy="229362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the central clarke quay">
            <a:extLst>
              <a:ext uri="{FF2B5EF4-FFF2-40B4-BE49-F238E27FC236}">
                <a16:creationId xmlns:a16="http://schemas.microsoft.com/office/drawing/2014/main" id="{37BD2717-7A5A-4AD8-971B-509412B601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1893" y="3081724"/>
            <a:ext cx="3804835" cy="2314728"/>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a:extLst>
              <a:ext uri="{FF2B5EF4-FFF2-40B4-BE49-F238E27FC236}">
                <a16:creationId xmlns:a16="http://schemas.microsoft.com/office/drawing/2014/main" id="{01E755C1-A486-418F-A738-C659182E732F}"/>
              </a:ext>
            </a:extLst>
          </p:cNvPr>
          <p:cNvSpPr/>
          <p:nvPr/>
        </p:nvSpPr>
        <p:spPr>
          <a:xfrm>
            <a:off x="1007569" y="5527900"/>
            <a:ext cx="1958889" cy="576305"/>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a:solidFill>
                  <a:srgbClr val="000000"/>
                </a:solidFill>
                <a:latin typeface="Times New Roman" panose="02020603050405020304" pitchFamily="18" charset="0"/>
              </a:rPr>
              <a:t>Esplanade (South)</a:t>
            </a:r>
            <a:br>
              <a:rPr lang="en-SG" dirty="0">
                <a:solidFill>
                  <a:srgbClr val="000000"/>
                </a:solidFill>
                <a:latin typeface="Times New Roman" panose="02020603050405020304" pitchFamily="18" charset="0"/>
              </a:rPr>
            </a:br>
            <a:r>
              <a:rPr lang="en-SG" dirty="0">
                <a:solidFill>
                  <a:srgbClr val="000000"/>
                </a:solidFill>
                <a:latin typeface="Times New Roman" panose="02020603050405020304" pitchFamily="18" charset="0"/>
              </a:rPr>
              <a:t>Opened in 2004</a:t>
            </a:r>
            <a:endParaRPr lang="en-SG" dirty="0"/>
          </a:p>
        </p:txBody>
      </p:sp>
      <p:sp>
        <p:nvSpPr>
          <p:cNvPr id="44" name="Rectangle 43">
            <a:extLst>
              <a:ext uri="{FF2B5EF4-FFF2-40B4-BE49-F238E27FC236}">
                <a16:creationId xmlns:a16="http://schemas.microsoft.com/office/drawing/2014/main" id="{07E12B83-7E1B-43BF-AD17-D0A500FE73B2}"/>
              </a:ext>
            </a:extLst>
          </p:cNvPr>
          <p:cNvSpPr/>
          <p:nvPr/>
        </p:nvSpPr>
        <p:spPr>
          <a:xfrm>
            <a:off x="5009875" y="5550917"/>
            <a:ext cx="1806489" cy="576305"/>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err="1">
                <a:solidFill>
                  <a:srgbClr val="000000"/>
                </a:solidFill>
                <a:latin typeface="Times New Roman" panose="02020603050405020304" pitchFamily="18" charset="0"/>
              </a:rPr>
              <a:t>VivoCity</a:t>
            </a:r>
            <a:r>
              <a:rPr lang="en-SG" dirty="0">
                <a:solidFill>
                  <a:srgbClr val="000000"/>
                </a:solidFill>
                <a:latin typeface="Times New Roman" panose="02020603050405020304" pitchFamily="18" charset="0"/>
              </a:rPr>
              <a:t> (South)</a:t>
            </a:r>
            <a:br>
              <a:rPr lang="en-SG" dirty="0">
                <a:solidFill>
                  <a:srgbClr val="000000"/>
                </a:solidFill>
                <a:latin typeface="Times New Roman" panose="02020603050405020304" pitchFamily="18" charset="0"/>
              </a:rPr>
            </a:br>
            <a:r>
              <a:rPr lang="en-SG" dirty="0">
                <a:solidFill>
                  <a:srgbClr val="000000"/>
                </a:solidFill>
                <a:latin typeface="Times New Roman" panose="02020603050405020304" pitchFamily="18" charset="0"/>
              </a:rPr>
              <a:t>Opened in 2006</a:t>
            </a:r>
            <a:endParaRPr lang="en-SG" dirty="0"/>
          </a:p>
        </p:txBody>
      </p:sp>
      <p:sp>
        <p:nvSpPr>
          <p:cNvPr id="45" name="Rectangle 44">
            <a:extLst>
              <a:ext uri="{FF2B5EF4-FFF2-40B4-BE49-F238E27FC236}">
                <a16:creationId xmlns:a16="http://schemas.microsoft.com/office/drawing/2014/main" id="{8051B749-BCDE-4DEF-8513-E8C7C5699013}"/>
              </a:ext>
            </a:extLst>
          </p:cNvPr>
          <p:cNvSpPr/>
          <p:nvPr/>
        </p:nvSpPr>
        <p:spPr>
          <a:xfrm>
            <a:off x="7985111" y="5539727"/>
            <a:ext cx="3803904" cy="576305"/>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a:solidFill>
                  <a:srgbClr val="000000"/>
                </a:solidFill>
                <a:latin typeface="Times New Roman" panose="02020603050405020304" pitchFamily="18" charset="0"/>
              </a:rPr>
              <a:t>The Central @ Clarke Quay (Central)</a:t>
            </a:r>
            <a:br>
              <a:rPr lang="en-SG" dirty="0">
                <a:solidFill>
                  <a:srgbClr val="000000"/>
                </a:solidFill>
                <a:latin typeface="Times New Roman" panose="02020603050405020304" pitchFamily="18" charset="0"/>
              </a:rPr>
            </a:br>
            <a:r>
              <a:rPr lang="en-SG" dirty="0">
                <a:solidFill>
                  <a:srgbClr val="000000"/>
                </a:solidFill>
                <a:latin typeface="Times New Roman" panose="02020603050405020304" pitchFamily="18" charset="0"/>
              </a:rPr>
              <a:t>Opened in 2009 </a:t>
            </a:r>
            <a:endParaRPr lang="en-SG" dirty="0"/>
          </a:p>
        </p:txBody>
      </p:sp>
    </p:spTree>
    <p:extLst>
      <p:ext uri="{BB962C8B-B14F-4D97-AF65-F5344CB8AC3E}">
        <p14:creationId xmlns:p14="http://schemas.microsoft.com/office/powerpoint/2010/main" val="4124665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4</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6683240" cy="584775"/>
          </a:xfrm>
          <a:prstGeom prst="rect">
            <a:avLst/>
          </a:prstGeom>
          <a:noFill/>
        </p:spPr>
        <p:txBody>
          <a:bodyPr wrap="none" rtlCol="0">
            <a:spAutoFit/>
          </a:bodyPr>
          <a:lstStyle/>
          <a:p>
            <a:r>
              <a:rPr lang="en-SG" sz="3200" b="1" dirty="0">
                <a:latin typeface="Bahnschrift Light" panose="020B0502040204020203" pitchFamily="34" charset="0"/>
              </a:rPr>
              <a:t>Businesses – No Signboard Seafood</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99236"/>
            <a:ext cx="1156668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No Signboard Seafood</a:t>
            </a:r>
          </a:p>
        </p:txBody>
      </p:sp>
      <p:sp>
        <p:nvSpPr>
          <p:cNvPr id="76" name="Rectangle 75">
            <a:extLst>
              <a:ext uri="{FF2B5EF4-FFF2-40B4-BE49-F238E27FC236}">
                <a16:creationId xmlns:a16="http://schemas.microsoft.com/office/drawing/2014/main" id="{F336DB4A-5F05-47FB-BF73-F2A8452E8A29}"/>
              </a:ext>
            </a:extLst>
          </p:cNvPr>
          <p:cNvSpPr/>
          <p:nvPr/>
        </p:nvSpPr>
        <p:spPr>
          <a:xfrm>
            <a:off x="312654" y="1359059"/>
            <a:ext cx="11566687" cy="2303289"/>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a:solidFill>
                  <a:srgbClr val="000000"/>
                </a:solidFill>
              </a:rPr>
              <a:t>At No Signboard Seafood, Customers </a:t>
            </a:r>
            <a:r>
              <a:rPr lang="en-SG" b="1" dirty="0">
                <a:solidFill>
                  <a:srgbClr val="000000"/>
                </a:solidFill>
              </a:rPr>
              <a:t>usually dine in a big group </a:t>
            </a:r>
            <a:r>
              <a:rPr lang="en-SG" dirty="0">
                <a:solidFill>
                  <a:srgbClr val="000000"/>
                </a:solidFill>
              </a:rPr>
              <a:t>where they share an array of dishes. It is normal for locals to go with their families. </a:t>
            </a:r>
            <a:r>
              <a:rPr lang="en-SG" dirty="0">
                <a:solidFill>
                  <a:schemeClr val="tx1"/>
                </a:solidFill>
              </a:rPr>
              <a:t>The restaurant is famous amongst locals for serving quality seafood dishes. As it is on more expensive than non-seafood restaurants, it is </a:t>
            </a:r>
            <a:r>
              <a:rPr lang="en-SG" b="1" dirty="0">
                <a:solidFill>
                  <a:schemeClr val="tx1"/>
                </a:solidFill>
              </a:rPr>
              <a:t>common to go only on special occasions </a:t>
            </a:r>
            <a:r>
              <a:rPr lang="en-SG" dirty="0">
                <a:solidFill>
                  <a:schemeClr val="tx1"/>
                </a:solidFill>
              </a:rPr>
              <a:t>and celebrations. It is also a highly recommended place for </a:t>
            </a:r>
            <a:r>
              <a:rPr lang="en-SG" b="1" dirty="0">
                <a:solidFill>
                  <a:schemeClr val="tx1"/>
                </a:solidFill>
              </a:rPr>
              <a:t>tourists</a:t>
            </a:r>
            <a:r>
              <a:rPr lang="en-SG" dirty="0">
                <a:solidFill>
                  <a:schemeClr val="tx1"/>
                </a:solidFill>
              </a:rPr>
              <a:t> looking to try quality Asian seafood, making it a favourite amongst travellers.</a:t>
            </a:r>
            <a:endParaRPr lang="en-SG" dirty="0"/>
          </a:p>
          <a:p>
            <a:br>
              <a:rPr lang="en-SG" dirty="0">
                <a:solidFill>
                  <a:srgbClr val="000000"/>
                </a:solidFill>
              </a:rPr>
            </a:br>
            <a:r>
              <a:rPr lang="en-SG" dirty="0">
                <a:solidFill>
                  <a:srgbClr val="000000"/>
                </a:solidFill>
              </a:rPr>
              <a:t>Based on online estimates, the average expenditure per person is between </a:t>
            </a:r>
            <a:r>
              <a:rPr lang="en-SG" b="1" dirty="0">
                <a:solidFill>
                  <a:srgbClr val="000000"/>
                </a:solidFill>
              </a:rPr>
              <a:t>$50-$60 </a:t>
            </a:r>
            <a:r>
              <a:rPr lang="en-SG" dirty="0">
                <a:solidFill>
                  <a:srgbClr val="000000"/>
                </a:solidFill>
              </a:rPr>
              <a:t>and can go as high as </a:t>
            </a:r>
            <a:r>
              <a:rPr lang="en-SG" b="1" dirty="0">
                <a:solidFill>
                  <a:srgbClr val="000000"/>
                </a:solidFill>
              </a:rPr>
              <a:t>$100 </a:t>
            </a:r>
            <a:r>
              <a:rPr lang="en-SG" dirty="0">
                <a:solidFill>
                  <a:srgbClr val="000000"/>
                </a:solidFill>
              </a:rPr>
              <a:t>per person. Vegetables and meat dishes cost between $20-$30. Seafood dishes cost between $30-$50 while their signature premium dishes costs around $100. </a:t>
            </a:r>
            <a:endParaRPr lang="en-SG" dirty="0"/>
          </a:p>
        </p:txBody>
      </p:sp>
      <p:sp>
        <p:nvSpPr>
          <p:cNvPr id="3" name="TextBox 2">
            <a:extLst>
              <a:ext uri="{FF2B5EF4-FFF2-40B4-BE49-F238E27FC236}">
                <a16:creationId xmlns:a16="http://schemas.microsoft.com/office/drawing/2014/main" id="{64A868B2-47FB-410D-AE3D-21BDB09CDE19}"/>
              </a:ext>
            </a:extLst>
          </p:cNvPr>
          <p:cNvSpPr txBox="1"/>
          <p:nvPr/>
        </p:nvSpPr>
        <p:spPr>
          <a:xfrm>
            <a:off x="312655" y="6576060"/>
            <a:ext cx="4905510" cy="246221"/>
          </a:xfrm>
          <a:prstGeom prst="rect">
            <a:avLst/>
          </a:prstGeom>
          <a:noFill/>
        </p:spPr>
        <p:txBody>
          <a:bodyPr wrap="none" rtlCol="0">
            <a:spAutoFit/>
          </a:bodyPr>
          <a:lstStyle/>
          <a:p>
            <a:r>
              <a:rPr lang="en-SG" sz="1000" dirty="0"/>
              <a:t>https://www.hungrygowhere.com/singapore/no_signboard_seafood_restaurant_geylang/</a:t>
            </a:r>
          </a:p>
        </p:txBody>
      </p:sp>
      <p:pic>
        <p:nvPicPr>
          <p:cNvPr id="5128" name="Picture 8" descr="Related image">
            <a:extLst>
              <a:ext uri="{FF2B5EF4-FFF2-40B4-BE49-F238E27FC236}">
                <a16:creationId xmlns:a16="http://schemas.microsoft.com/office/drawing/2014/main" id="{C3663179-CF8C-4913-A991-9BCF3BDE1C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6401" y="3722546"/>
            <a:ext cx="4185920" cy="227665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Related image">
            <a:extLst>
              <a:ext uri="{FF2B5EF4-FFF2-40B4-BE49-F238E27FC236}">
                <a16:creationId xmlns:a16="http://schemas.microsoft.com/office/drawing/2014/main" id="{7D28BEBC-8193-4BBF-BD95-B1507005D3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 y="3722546"/>
            <a:ext cx="4185920" cy="2276654"/>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D64772F7-E463-4AD9-89F5-7D62B2F8C393}"/>
              </a:ext>
            </a:extLst>
          </p:cNvPr>
          <p:cNvSpPr/>
          <p:nvPr/>
        </p:nvSpPr>
        <p:spPr>
          <a:xfrm>
            <a:off x="7568547" y="6092472"/>
            <a:ext cx="2859175" cy="330864"/>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00" dirty="0">
                <a:solidFill>
                  <a:srgbClr val="000000"/>
                </a:solidFill>
                <a:latin typeface="Times New Roman" panose="02020603050405020304" pitchFamily="18" charset="0"/>
              </a:rPr>
              <a:t>Wide array of dishes for sharing</a:t>
            </a:r>
            <a:endParaRPr lang="en-SG" sz="1600" dirty="0"/>
          </a:p>
        </p:txBody>
      </p:sp>
      <p:sp>
        <p:nvSpPr>
          <p:cNvPr id="49" name="Rectangle 48">
            <a:extLst>
              <a:ext uri="{FF2B5EF4-FFF2-40B4-BE49-F238E27FC236}">
                <a16:creationId xmlns:a16="http://schemas.microsoft.com/office/drawing/2014/main" id="{10935AFC-1E8B-413B-9E31-63037F2EE828}"/>
              </a:ext>
            </a:extLst>
          </p:cNvPr>
          <p:cNvSpPr/>
          <p:nvPr/>
        </p:nvSpPr>
        <p:spPr>
          <a:xfrm>
            <a:off x="944977" y="6078784"/>
            <a:ext cx="3640865" cy="330864"/>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00" dirty="0">
                <a:solidFill>
                  <a:srgbClr val="000000"/>
                </a:solidFill>
                <a:latin typeface="Times New Roman" panose="02020603050405020304" pitchFamily="18" charset="0"/>
              </a:rPr>
              <a:t>Large tables to accommodate huge groups</a:t>
            </a:r>
            <a:endParaRPr lang="en-SG" sz="1600" dirty="0"/>
          </a:p>
        </p:txBody>
      </p:sp>
    </p:spTree>
    <p:extLst>
      <p:ext uri="{BB962C8B-B14F-4D97-AF65-F5344CB8AC3E}">
        <p14:creationId xmlns:p14="http://schemas.microsoft.com/office/powerpoint/2010/main" val="1929672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5</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302233" cy="584775"/>
          </a:xfrm>
          <a:prstGeom prst="rect">
            <a:avLst/>
          </a:prstGeom>
          <a:noFill/>
        </p:spPr>
        <p:txBody>
          <a:bodyPr wrap="none" rtlCol="0">
            <a:spAutoFit/>
          </a:bodyPr>
          <a:lstStyle/>
          <a:p>
            <a:r>
              <a:rPr lang="en-SG" sz="3200" b="1" dirty="0">
                <a:latin typeface="Bahnschrift Light" panose="020B0502040204020203" pitchFamily="34" charset="0"/>
              </a:rPr>
              <a:t>Businesses</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29"/>
            <a:ext cx="8343664" cy="5062272"/>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a:solidFill>
                  <a:schemeClr val="tx1"/>
                </a:solidFill>
              </a:rPr>
              <a:t>No Signboard Holdings owns 100% of Danish Breweries, which owns its signature </a:t>
            </a:r>
            <a:r>
              <a:rPr lang="en-SG" b="1" dirty="0">
                <a:solidFill>
                  <a:schemeClr val="tx1"/>
                </a:solidFill>
              </a:rPr>
              <a:t>Draft Denmark</a:t>
            </a:r>
            <a:r>
              <a:rPr lang="en-SG" dirty="0">
                <a:solidFill>
                  <a:schemeClr val="tx1"/>
                </a:solidFill>
              </a:rPr>
              <a:t> brand. It is distributed across </a:t>
            </a:r>
            <a:r>
              <a:rPr lang="en-SG" b="1" dirty="0">
                <a:solidFill>
                  <a:schemeClr val="tx1"/>
                </a:solidFill>
              </a:rPr>
              <a:t>150</a:t>
            </a:r>
            <a:r>
              <a:rPr lang="en-SG" dirty="0">
                <a:solidFill>
                  <a:schemeClr val="tx1"/>
                </a:solidFill>
              </a:rPr>
              <a:t> outlets in Singapore compromising of pubs, coffee shops and clubs. The group is undergoing a full restructuring plan for their Beer Business. This is to initiate positive changes for the Beer business.</a:t>
            </a:r>
            <a:br>
              <a:rPr lang="en-SG" dirty="0">
                <a:solidFill>
                  <a:schemeClr val="tx1"/>
                </a:solidFill>
              </a:rPr>
            </a:br>
            <a:br>
              <a:rPr lang="en-SG" dirty="0">
                <a:solidFill>
                  <a:schemeClr val="tx1"/>
                </a:solidFill>
              </a:rPr>
            </a:br>
            <a:r>
              <a:rPr lang="en-SG" u="sng" dirty="0">
                <a:solidFill>
                  <a:schemeClr val="tx1"/>
                </a:solidFill>
              </a:rPr>
              <a:t>Steps taken:</a:t>
            </a:r>
            <a:br>
              <a:rPr lang="en-SG" dirty="0">
                <a:solidFill>
                  <a:schemeClr val="tx1"/>
                </a:solidFill>
              </a:rPr>
            </a:br>
            <a:r>
              <a:rPr lang="en-SG" dirty="0">
                <a:solidFill>
                  <a:schemeClr val="tx1"/>
                </a:solidFill>
              </a:rPr>
              <a:t>1) </a:t>
            </a:r>
            <a:r>
              <a:rPr lang="en-SG" b="1" dirty="0">
                <a:solidFill>
                  <a:schemeClr val="tx1"/>
                </a:solidFill>
              </a:rPr>
              <a:t>Appointment of a New Executive Vice President</a:t>
            </a:r>
            <a:r>
              <a:rPr lang="en-SG" dirty="0">
                <a:solidFill>
                  <a:schemeClr val="tx1"/>
                </a:solidFill>
              </a:rPr>
              <a:t>, Mr Arthur Quek, with more than 20 years of experience in the beer industry, to manage and lead the Beer Business</a:t>
            </a:r>
            <a:br>
              <a:rPr lang="en-SG" dirty="0">
                <a:solidFill>
                  <a:schemeClr val="tx1"/>
                </a:solidFill>
              </a:rPr>
            </a:br>
            <a:r>
              <a:rPr lang="en-SG" dirty="0">
                <a:solidFill>
                  <a:schemeClr val="tx1"/>
                </a:solidFill>
              </a:rPr>
              <a:t>2) </a:t>
            </a:r>
            <a:r>
              <a:rPr lang="en-SG" b="1" dirty="0">
                <a:solidFill>
                  <a:schemeClr val="tx1"/>
                </a:solidFill>
              </a:rPr>
              <a:t>Rebranding Exercise </a:t>
            </a:r>
            <a:r>
              <a:rPr lang="en-SG" dirty="0">
                <a:solidFill>
                  <a:schemeClr val="tx1"/>
                </a:solidFill>
              </a:rPr>
              <a:t>includes changing the design of its beer bottles to provide a new and refreshing look.</a:t>
            </a:r>
            <a:br>
              <a:rPr lang="en-SG" dirty="0">
                <a:solidFill>
                  <a:schemeClr val="tx1"/>
                </a:solidFill>
              </a:rPr>
            </a:br>
            <a:r>
              <a:rPr lang="en-SG" dirty="0">
                <a:solidFill>
                  <a:schemeClr val="tx1"/>
                </a:solidFill>
              </a:rPr>
              <a:t>3) </a:t>
            </a:r>
            <a:r>
              <a:rPr lang="en-SG" b="1" dirty="0">
                <a:solidFill>
                  <a:schemeClr val="tx1"/>
                </a:solidFill>
              </a:rPr>
              <a:t>Increase product mix and SKU offerings</a:t>
            </a:r>
            <a:r>
              <a:rPr lang="en-SG" dirty="0">
                <a:solidFill>
                  <a:schemeClr val="tx1"/>
                </a:solidFill>
              </a:rPr>
              <a:t>. The new SKU – canned beer, will allow the Beer Business to penetrate into the minimarts and supermarkets, expanding target markets.</a:t>
            </a:r>
            <a:br>
              <a:rPr lang="en-SG" dirty="0">
                <a:solidFill>
                  <a:schemeClr val="tx1"/>
                </a:solidFill>
              </a:rPr>
            </a:br>
            <a:r>
              <a:rPr lang="en-SG" dirty="0">
                <a:solidFill>
                  <a:schemeClr val="tx1"/>
                </a:solidFill>
              </a:rPr>
              <a:t>4) Plans to </a:t>
            </a:r>
            <a:r>
              <a:rPr lang="en-SG" b="1" dirty="0">
                <a:solidFill>
                  <a:schemeClr val="tx1"/>
                </a:solidFill>
              </a:rPr>
              <a:t>enhance distribution channels </a:t>
            </a:r>
            <a:r>
              <a:rPr lang="en-SG" dirty="0">
                <a:solidFill>
                  <a:schemeClr val="tx1"/>
                </a:solidFill>
              </a:rPr>
              <a:t>by distributing Draft Denmark beer to more coffeeshops to increase brand visibility across larger demographics</a:t>
            </a:r>
            <a:br>
              <a:rPr lang="en-SG" dirty="0">
                <a:solidFill>
                  <a:schemeClr val="tx1"/>
                </a:solidFill>
              </a:rPr>
            </a:br>
            <a:r>
              <a:rPr lang="en-SG" dirty="0">
                <a:solidFill>
                  <a:schemeClr val="tx1"/>
                </a:solidFill>
              </a:rPr>
              <a:t>5) Replaced one of its brewing facilities to </a:t>
            </a:r>
            <a:r>
              <a:rPr lang="en-SG" b="1" dirty="0">
                <a:solidFill>
                  <a:schemeClr val="tx1"/>
                </a:solidFill>
              </a:rPr>
              <a:t>address quality issues </a:t>
            </a:r>
            <a:r>
              <a:rPr lang="en-SG" dirty="0">
                <a:solidFill>
                  <a:schemeClr val="tx1"/>
                </a:solidFill>
              </a:rPr>
              <a:t>with its bottled beer.</a:t>
            </a:r>
            <a:br>
              <a:rPr lang="en-SG" dirty="0">
                <a:solidFill>
                  <a:schemeClr val="tx1"/>
                </a:solidFill>
              </a:rPr>
            </a:br>
            <a:r>
              <a:rPr lang="en-SG" dirty="0">
                <a:solidFill>
                  <a:schemeClr val="tx1"/>
                </a:solidFill>
              </a:rPr>
              <a:t>6) </a:t>
            </a:r>
            <a:r>
              <a:rPr lang="en-SG" b="1" dirty="0">
                <a:solidFill>
                  <a:schemeClr val="tx1"/>
                </a:solidFill>
              </a:rPr>
              <a:t>Review all aspects </a:t>
            </a:r>
            <a:r>
              <a:rPr lang="en-SG" dirty="0">
                <a:solidFill>
                  <a:schemeClr val="tx1"/>
                </a:solidFill>
              </a:rPr>
              <a:t>of costs and vendors to improve its cost structure, logistics and production process efficiency.</a:t>
            </a:r>
          </a:p>
        </p:txBody>
      </p:sp>
      <p:sp>
        <p:nvSpPr>
          <p:cNvPr id="42" name="Rectangle 41">
            <a:extLst>
              <a:ext uri="{FF2B5EF4-FFF2-40B4-BE49-F238E27FC236}">
                <a16:creationId xmlns:a16="http://schemas.microsoft.com/office/drawing/2014/main" id="{49FD537B-72FC-420A-9DCA-11293E9A05A1}"/>
              </a:ext>
            </a:extLst>
          </p:cNvPr>
          <p:cNvSpPr/>
          <p:nvPr/>
        </p:nvSpPr>
        <p:spPr>
          <a:xfrm>
            <a:off x="312654" y="999236"/>
            <a:ext cx="11566688"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Beer Distribution Business</a:t>
            </a:r>
          </a:p>
        </p:txBody>
      </p:sp>
      <p:pic>
        <p:nvPicPr>
          <p:cNvPr id="9218" name="Picture 2" descr="Image result for Draft Denmark">
            <a:extLst>
              <a:ext uri="{FF2B5EF4-FFF2-40B4-BE49-F238E27FC236}">
                <a16:creationId xmlns:a16="http://schemas.microsoft.com/office/drawing/2014/main" id="{1E61C592-C9C0-4E19-941F-859F4CBD71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1796" y="1370590"/>
            <a:ext cx="3137406" cy="266900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 result for draft denmark beer">
            <a:extLst>
              <a:ext uri="{FF2B5EF4-FFF2-40B4-BE49-F238E27FC236}">
                <a16:creationId xmlns:a16="http://schemas.microsoft.com/office/drawing/2014/main" id="{F098B0A4-47B7-45D7-BB26-FCCAD1BB86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1796" y="4147140"/>
            <a:ext cx="3155822" cy="2252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87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6</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302233" cy="584775"/>
          </a:xfrm>
          <a:prstGeom prst="rect">
            <a:avLst/>
          </a:prstGeom>
          <a:noFill/>
        </p:spPr>
        <p:txBody>
          <a:bodyPr wrap="none" rtlCol="0">
            <a:spAutoFit/>
          </a:bodyPr>
          <a:lstStyle/>
          <a:p>
            <a:r>
              <a:rPr lang="en-SG" sz="3200" b="1" dirty="0">
                <a:latin typeface="Bahnschrift Light" panose="020B0502040204020203" pitchFamily="34" charset="0"/>
              </a:rPr>
              <a:t>Businesses</a:t>
            </a:r>
          </a:p>
        </p:txBody>
      </p:sp>
      <p:sp>
        <p:nvSpPr>
          <p:cNvPr id="41" name="Rectangle 40">
            <a:extLst>
              <a:ext uri="{FF2B5EF4-FFF2-40B4-BE49-F238E27FC236}">
                <a16:creationId xmlns:a16="http://schemas.microsoft.com/office/drawing/2014/main" id="{6F6A9B6A-C38F-4115-8F62-E9FDB09EB203}"/>
              </a:ext>
            </a:extLst>
          </p:cNvPr>
          <p:cNvSpPr/>
          <p:nvPr/>
        </p:nvSpPr>
        <p:spPr>
          <a:xfrm>
            <a:off x="312656" y="1007081"/>
            <a:ext cx="2796304" cy="72997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Quick Service Restaurants</a:t>
            </a:r>
          </a:p>
        </p:txBody>
      </p:sp>
      <p:sp>
        <p:nvSpPr>
          <p:cNvPr id="47" name="Rectangle 46">
            <a:extLst>
              <a:ext uri="{FF2B5EF4-FFF2-40B4-BE49-F238E27FC236}">
                <a16:creationId xmlns:a16="http://schemas.microsoft.com/office/drawing/2014/main" id="{94D7166E-6673-4E63-AF68-8358E27B8310}"/>
              </a:ext>
            </a:extLst>
          </p:cNvPr>
          <p:cNvSpPr/>
          <p:nvPr/>
        </p:nvSpPr>
        <p:spPr>
          <a:xfrm>
            <a:off x="3309594" y="1006719"/>
            <a:ext cx="8569749" cy="729966"/>
          </a:xfrm>
          <a:prstGeom prst="rect">
            <a:avLst/>
          </a:prstGeom>
          <a:noFill/>
          <a:ln>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rgbClr val="000000"/>
                </a:solidFill>
                <a:latin typeface="Times New Roman" panose="02020603050405020304" pitchFamily="18" charset="0"/>
              </a:rPr>
              <a:t>In 2018, the Group moved into quick service (fast food) restaurants (“QSR”).</a:t>
            </a:r>
            <a:br>
              <a:rPr lang="en-SG" dirty="0">
                <a:solidFill>
                  <a:srgbClr val="000000"/>
                </a:solidFill>
                <a:latin typeface="Times New Roman" panose="02020603050405020304" pitchFamily="18" charset="0"/>
              </a:rPr>
            </a:br>
            <a:r>
              <a:rPr lang="en-SG" dirty="0">
                <a:solidFill>
                  <a:srgbClr val="000000"/>
                </a:solidFill>
                <a:latin typeface="Times New Roman" panose="02020603050405020304" pitchFamily="18" charset="0"/>
              </a:rPr>
              <a:t> This is in line with their long-term strategy of diversifying their restaurant portfolio.</a:t>
            </a:r>
            <a:endParaRPr lang="en-SG" dirty="0"/>
          </a:p>
        </p:txBody>
      </p:sp>
      <p:sp>
        <p:nvSpPr>
          <p:cNvPr id="49" name="Rectangle: Rounded Corners 48">
            <a:extLst>
              <a:ext uri="{FF2B5EF4-FFF2-40B4-BE49-F238E27FC236}">
                <a16:creationId xmlns:a16="http://schemas.microsoft.com/office/drawing/2014/main" id="{87016AE5-437E-4BCD-819E-D34C6C7144C2}"/>
              </a:ext>
            </a:extLst>
          </p:cNvPr>
          <p:cNvSpPr/>
          <p:nvPr/>
        </p:nvSpPr>
        <p:spPr>
          <a:xfrm>
            <a:off x="312657" y="1884403"/>
            <a:ext cx="2796303" cy="1386327"/>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rgbClr val="000000"/>
                </a:solidFill>
                <a:latin typeface="Times New Roman" panose="02020603050405020304" pitchFamily="18" charset="0"/>
              </a:rPr>
              <a:t>1) Asian focused </a:t>
            </a:r>
            <a:br>
              <a:rPr lang="en-SG" dirty="0">
                <a:solidFill>
                  <a:srgbClr val="000000"/>
                </a:solidFill>
                <a:latin typeface="Times New Roman" panose="02020603050405020304" pitchFamily="18" charset="0"/>
              </a:rPr>
            </a:br>
            <a:r>
              <a:rPr lang="en-SG" dirty="0">
                <a:solidFill>
                  <a:srgbClr val="000000"/>
                </a:solidFill>
                <a:latin typeface="Times New Roman" panose="02020603050405020304" pitchFamily="18" charset="0"/>
              </a:rPr>
              <a:t>Fast Food:</a:t>
            </a:r>
            <a:br>
              <a:rPr lang="en-SG" dirty="0">
                <a:solidFill>
                  <a:srgbClr val="000000"/>
                </a:solidFill>
                <a:latin typeface="Times New Roman" panose="02020603050405020304" pitchFamily="18" charset="0"/>
              </a:rPr>
            </a:br>
            <a:r>
              <a:rPr lang="en-SG" dirty="0">
                <a:solidFill>
                  <a:srgbClr val="000000"/>
                </a:solidFill>
                <a:latin typeface="Times New Roman" panose="02020603050405020304" pitchFamily="18" charset="0"/>
              </a:rPr>
              <a:t>“ Hawker”</a:t>
            </a:r>
            <a:endParaRPr lang="en-SG" dirty="0"/>
          </a:p>
        </p:txBody>
      </p:sp>
      <p:sp>
        <p:nvSpPr>
          <p:cNvPr id="52" name="Rectangle 51">
            <a:extLst>
              <a:ext uri="{FF2B5EF4-FFF2-40B4-BE49-F238E27FC236}">
                <a16:creationId xmlns:a16="http://schemas.microsoft.com/office/drawing/2014/main" id="{01F3A398-107D-43B5-98ED-DE02891C1413}"/>
              </a:ext>
            </a:extLst>
          </p:cNvPr>
          <p:cNvSpPr/>
          <p:nvPr/>
        </p:nvSpPr>
        <p:spPr>
          <a:xfrm>
            <a:off x="3309594" y="1884402"/>
            <a:ext cx="8569749" cy="1386325"/>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rgbClr val="000000"/>
                </a:solidFill>
                <a:latin typeface="Times New Roman" panose="02020603050405020304" pitchFamily="18" charset="0"/>
              </a:rPr>
              <a:t>This fast food restaurant offers hawker themed burgers, wraps and buns. Providing an Asian twist to common western foods. Examples include their Chilli Crab Bao and their Satay Chicken Burger. They currently have 3 Outlets @ Esplanade, Kent Ridge </a:t>
            </a:r>
            <a:r>
              <a:rPr lang="en-SG" dirty="0" err="1">
                <a:solidFill>
                  <a:srgbClr val="000000"/>
                </a:solidFill>
                <a:latin typeface="Times New Roman" panose="02020603050405020304" pitchFamily="18" charset="0"/>
              </a:rPr>
              <a:t>Center</a:t>
            </a:r>
            <a:r>
              <a:rPr lang="en-SG" dirty="0">
                <a:solidFill>
                  <a:srgbClr val="000000"/>
                </a:solidFill>
                <a:latin typeface="Times New Roman" panose="02020603050405020304" pitchFamily="18" charset="0"/>
              </a:rPr>
              <a:t> and Jewel. It has plans to open another at </a:t>
            </a:r>
            <a:r>
              <a:rPr lang="en-SG" dirty="0" err="1">
                <a:solidFill>
                  <a:srgbClr val="000000"/>
                </a:solidFill>
                <a:latin typeface="Times New Roman" panose="02020603050405020304" pitchFamily="18" charset="0"/>
              </a:rPr>
              <a:t>Paya</a:t>
            </a:r>
            <a:r>
              <a:rPr lang="en-SG" dirty="0">
                <a:solidFill>
                  <a:srgbClr val="000000"/>
                </a:solidFill>
                <a:latin typeface="Times New Roman" panose="02020603050405020304" pitchFamily="18" charset="0"/>
              </a:rPr>
              <a:t> </a:t>
            </a:r>
            <a:r>
              <a:rPr lang="en-SG" dirty="0" err="1">
                <a:solidFill>
                  <a:srgbClr val="000000"/>
                </a:solidFill>
                <a:latin typeface="Times New Roman" panose="02020603050405020304" pitchFamily="18" charset="0"/>
              </a:rPr>
              <a:t>Lebar</a:t>
            </a:r>
            <a:r>
              <a:rPr lang="en-SG" dirty="0">
                <a:solidFill>
                  <a:srgbClr val="000000"/>
                </a:solidFill>
                <a:latin typeface="Times New Roman" panose="02020603050405020304" pitchFamily="18" charset="0"/>
              </a:rPr>
              <a:t> Quarter in 2019.</a:t>
            </a:r>
            <a:endParaRPr lang="en-SG" dirty="0"/>
          </a:p>
        </p:txBody>
      </p:sp>
      <p:pic>
        <p:nvPicPr>
          <p:cNvPr id="2060" name="Picture 12" descr="https://mtc1-dydfxmh.netdna-ssl.com/wp-content/uploads/2018/11/Hawker_featured-1300x975.jpg">
            <a:extLst>
              <a:ext uri="{FF2B5EF4-FFF2-40B4-BE49-F238E27FC236}">
                <a16:creationId xmlns:a16="http://schemas.microsoft.com/office/drawing/2014/main" id="{A26EBE7D-24CD-415F-ADDF-5B5FA826FF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034" y="3415719"/>
            <a:ext cx="3992204" cy="299415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6DE5042A-46D8-4635-8EDA-81830813BCC6}"/>
              </a:ext>
            </a:extLst>
          </p:cNvPr>
          <p:cNvPicPr>
            <a:picLocks noChangeAspect="1"/>
          </p:cNvPicPr>
          <p:nvPr/>
        </p:nvPicPr>
        <p:blipFill>
          <a:blip r:embed="rId3"/>
          <a:stretch>
            <a:fillRect/>
          </a:stretch>
        </p:blipFill>
        <p:spPr>
          <a:xfrm>
            <a:off x="8474223" y="3426959"/>
            <a:ext cx="3395743" cy="2951024"/>
          </a:xfrm>
          <a:prstGeom prst="rect">
            <a:avLst/>
          </a:prstGeom>
        </p:spPr>
      </p:pic>
      <p:pic>
        <p:nvPicPr>
          <p:cNvPr id="2066" name="Picture 18" descr="IMG_1338-1">
            <a:extLst>
              <a:ext uri="{FF2B5EF4-FFF2-40B4-BE49-F238E27FC236}">
                <a16:creationId xmlns:a16="http://schemas.microsoft.com/office/drawing/2014/main" id="{C3CCDCF5-EFF2-45E7-953B-C6C45F0F35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8562" y="3429000"/>
            <a:ext cx="3992204" cy="2951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381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7</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302233" cy="584775"/>
          </a:xfrm>
          <a:prstGeom prst="rect">
            <a:avLst/>
          </a:prstGeom>
          <a:noFill/>
        </p:spPr>
        <p:txBody>
          <a:bodyPr wrap="none" rtlCol="0">
            <a:spAutoFit/>
          </a:bodyPr>
          <a:lstStyle/>
          <a:p>
            <a:r>
              <a:rPr lang="en-SG" sz="3200" b="1" dirty="0">
                <a:latin typeface="Bahnschrift Light" panose="020B0502040204020203" pitchFamily="34" charset="0"/>
              </a:rPr>
              <a:t>Businesses</a:t>
            </a:r>
          </a:p>
        </p:txBody>
      </p:sp>
      <p:sp>
        <p:nvSpPr>
          <p:cNvPr id="50" name="Rectangle: Rounded Corners 49">
            <a:extLst>
              <a:ext uri="{FF2B5EF4-FFF2-40B4-BE49-F238E27FC236}">
                <a16:creationId xmlns:a16="http://schemas.microsoft.com/office/drawing/2014/main" id="{DCC3D524-AC6F-4CDC-80EB-E473A5375275}"/>
              </a:ext>
            </a:extLst>
          </p:cNvPr>
          <p:cNvSpPr/>
          <p:nvPr/>
        </p:nvSpPr>
        <p:spPr>
          <a:xfrm>
            <a:off x="3734596" y="959407"/>
            <a:ext cx="4722807" cy="332264"/>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rgbClr val="000000"/>
                </a:solidFill>
                <a:latin typeface="Times New Roman" panose="02020603050405020304" pitchFamily="18" charset="0"/>
              </a:rPr>
              <a:t>2) Hot pot restaurant :“Little Sheep Hotpot”</a:t>
            </a:r>
            <a:endParaRPr lang="en-SG" dirty="0"/>
          </a:p>
        </p:txBody>
      </p:sp>
      <p:sp>
        <p:nvSpPr>
          <p:cNvPr id="53" name="Rectangle 52">
            <a:extLst>
              <a:ext uri="{FF2B5EF4-FFF2-40B4-BE49-F238E27FC236}">
                <a16:creationId xmlns:a16="http://schemas.microsoft.com/office/drawing/2014/main" id="{FC832766-A93A-4A73-A24D-7FDC09881B58}"/>
              </a:ext>
            </a:extLst>
          </p:cNvPr>
          <p:cNvSpPr/>
          <p:nvPr/>
        </p:nvSpPr>
        <p:spPr>
          <a:xfrm>
            <a:off x="340937" y="1388382"/>
            <a:ext cx="11566688" cy="2590099"/>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rgbClr val="000000"/>
                </a:solidFill>
                <a:latin typeface="Times New Roman" panose="02020603050405020304" pitchFamily="18" charset="0"/>
              </a:rPr>
              <a:t>Originating from Mongolia before its meteoric rise in Greater China, Little Sheep Hotpot is well known for its steaming aromatic soup broth of five flavours, infused with medicinal herbs and food spice ingredients. The Little Sheep Group is owned by Yum China and it has 300 chain restaurants in China, Japan, Canada and the United States. Little Sheep Group was once listed on the Hong Kong Stock Exchange but has been delisted. </a:t>
            </a:r>
            <a:br>
              <a:rPr lang="en-SG" dirty="0">
                <a:solidFill>
                  <a:srgbClr val="000000"/>
                </a:solidFill>
                <a:latin typeface="Times New Roman" panose="02020603050405020304" pitchFamily="18" charset="0"/>
              </a:rPr>
            </a:br>
            <a:br>
              <a:rPr lang="en-SG" dirty="0">
                <a:solidFill>
                  <a:srgbClr val="000000"/>
                </a:solidFill>
                <a:latin typeface="Times New Roman" panose="02020603050405020304" pitchFamily="18" charset="0"/>
              </a:rPr>
            </a:br>
            <a:r>
              <a:rPr lang="en-SG" dirty="0">
                <a:solidFill>
                  <a:srgbClr val="000000"/>
                </a:solidFill>
                <a:latin typeface="Times New Roman" panose="02020603050405020304" pitchFamily="18" charset="0"/>
              </a:rPr>
              <a:t>No Signboard Holdings signed a franchise agreement with Little Sheep Group in June 2018. Under the agreement No Signboard holdings needs to develop at least one restaurant per year for the next five years. The group has opened one in December 2018. at the One Fullerton. a premier shopping mall located near the Central Business District and the Singapore River. Customers are expected to spend between $30-$50 a person.</a:t>
            </a:r>
            <a:endParaRPr lang="en-SG" dirty="0"/>
          </a:p>
        </p:txBody>
      </p:sp>
      <p:pic>
        <p:nvPicPr>
          <p:cNvPr id="2054" name="Picture 6" descr="little sheep hot pot singapore">
            <a:extLst>
              <a:ext uri="{FF2B5EF4-FFF2-40B4-BE49-F238E27FC236}">
                <a16:creationId xmlns:a16="http://schemas.microsoft.com/office/drawing/2014/main" id="{A7E9CF83-FDAC-419D-B7BA-E5B7355D5B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6698" y="4063742"/>
            <a:ext cx="3165883" cy="2374412"/>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a:extLst>
              <a:ext uri="{FF2B5EF4-FFF2-40B4-BE49-F238E27FC236}">
                <a16:creationId xmlns:a16="http://schemas.microsoft.com/office/drawing/2014/main" id="{F13F693F-263C-4AC3-BB89-43460BDAAC51}"/>
              </a:ext>
            </a:extLst>
          </p:cNvPr>
          <p:cNvSpPr txBox="1"/>
          <p:nvPr/>
        </p:nvSpPr>
        <p:spPr>
          <a:xfrm>
            <a:off x="216030" y="6554861"/>
            <a:ext cx="7319632" cy="253916"/>
          </a:xfrm>
          <a:prstGeom prst="rect">
            <a:avLst/>
          </a:prstGeom>
          <a:noFill/>
        </p:spPr>
        <p:txBody>
          <a:bodyPr wrap="none" rtlCol="0">
            <a:spAutoFit/>
          </a:bodyPr>
          <a:lstStyle/>
          <a:p>
            <a:r>
              <a:rPr lang="en-SG" sz="1050" dirty="0"/>
              <a:t>https://www.straitstimes.com/lifestyle/food/famous-hotpot-chain-little-sheep-to-open-in-singapore-under-no-signboard-holdings</a:t>
            </a:r>
          </a:p>
        </p:txBody>
      </p:sp>
      <p:pic>
        <p:nvPicPr>
          <p:cNvPr id="8194" name="Picture 2" descr="Image result for Xiao Fei Yang Singapore">
            <a:extLst>
              <a:ext uri="{FF2B5EF4-FFF2-40B4-BE49-F238E27FC236}">
                <a16:creationId xmlns:a16="http://schemas.microsoft.com/office/drawing/2014/main" id="{10008F87-C2FD-4C82-8514-9684097D8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937" y="4049102"/>
            <a:ext cx="3865303" cy="2389052"/>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Image may contain: food">
            <a:extLst>
              <a:ext uri="{FF2B5EF4-FFF2-40B4-BE49-F238E27FC236}">
                <a16:creationId xmlns:a16="http://schemas.microsoft.com/office/drawing/2014/main" id="{110C405A-6649-429A-A2C5-76F271AD0A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3040" y="4075419"/>
            <a:ext cx="4066304" cy="2391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010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8</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302233" cy="584775"/>
          </a:xfrm>
          <a:prstGeom prst="rect">
            <a:avLst/>
          </a:prstGeom>
          <a:noFill/>
        </p:spPr>
        <p:txBody>
          <a:bodyPr wrap="none" rtlCol="0">
            <a:spAutoFit/>
          </a:bodyPr>
          <a:lstStyle/>
          <a:p>
            <a:r>
              <a:rPr lang="en-SG" sz="3200" b="1" dirty="0">
                <a:latin typeface="Bahnschrift Light" panose="020B0502040204020203" pitchFamily="34" charset="0"/>
              </a:rPr>
              <a:t>Businesses</a:t>
            </a:r>
          </a:p>
        </p:txBody>
      </p:sp>
      <p:sp>
        <p:nvSpPr>
          <p:cNvPr id="53" name="Rectangle 52">
            <a:extLst>
              <a:ext uri="{FF2B5EF4-FFF2-40B4-BE49-F238E27FC236}">
                <a16:creationId xmlns:a16="http://schemas.microsoft.com/office/drawing/2014/main" id="{FC832766-A93A-4A73-A24D-7FDC09881B58}"/>
              </a:ext>
            </a:extLst>
          </p:cNvPr>
          <p:cNvSpPr/>
          <p:nvPr/>
        </p:nvSpPr>
        <p:spPr>
          <a:xfrm>
            <a:off x="312656" y="1907393"/>
            <a:ext cx="8361046" cy="4069639"/>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In October 2018, the group entered an exclusive master franchise agreement to expand </a:t>
            </a:r>
            <a:r>
              <a:rPr lang="en-SG" b="1" dirty="0">
                <a:solidFill>
                  <a:schemeClr val="tx1"/>
                </a:solidFill>
              </a:rPr>
              <a:t>Mom’s Touch </a:t>
            </a:r>
            <a:r>
              <a:rPr lang="en-SG" dirty="0">
                <a:solidFill>
                  <a:schemeClr val="tx1"/>
                </a:solidFill>
              </a:rPr>
              <a:t>into Singapore and Malaysia. Mom’s Touch is a famous </a:t>
            </a:r>
            <a:r>
              <a:rPr lang="en-SG" b="1" dirty="0">
                <a:solidFill>
                  <a:schemeClr val="tx1"/>
                </a:solidFill>
              </a:rPr>
              <a:t>Korean fried chicken and burger chain</a:t>
            </a:r>
            <a:r>
              <a:rPr lang="en-SG" dirty="0">
                <a:solidFill>
                  <a:schemeClr val="tx1"/>
                </a:solidFill>
              </a:rPr>
              <a:t>. </a:t>
            </a:r>
            <a:br>
              <a:rPr lang="en-SG" dirty="0">
                <a:solidFill>
                  <a:schemeClr val="tx1"/>
                </a:solidFill>
              </a:rPr>
            </a:br>
            <a:br>
              <a:rPr lang="en-SG" dirty="0">
                <a:solidFill>
                  <a:schemeClr val="tx1"/>
                </a:solidFill>
              </a:rPr>
            </a:br>
            <a:r>
              <a:rPr lang="en-SG" dirty="0">
                <a:solidFill>
                  <a:schemeClr val="tx1"/>
                </a:solidFill>
              </a:rPr>
              <a:t>Korean fried chicken are known to be glazed with sauces after frying. Unlike KFC, the dishes are made to order and are hence refrigerated and not frozen. They also use a  vacuum tumbler method instead of general method and features deep taste and soft meat quality. </a:t>
            </a:r>
            <a:br>
              <a:rPr lang="en-SG" dirty="0">
                <a:solidFill>
                  <a:schemeClr val="tx1"/>
                </a:solidFill>
              </a:rPr>
            </a:br>
            <a:br>
              <a:rPr lang="en-SG" dirty="0">
                <a:solidFill>
                  <a:schemeClr val="tx1"/>
                </a:solidFill>
              </a:rPr>
            </a:br>
            <a:r>
              <a:rPr lang="en-SG" dirty="0">
                <a:solidFill>
                  <a:schemeClr val="tx1"/>
                </a:solidFill>
              </a:rPr>
              <a:t>Mom’s Touch has over </a:t>
            </a:r>
            <a:r>
              <a:rPr lang="en-SG" b="1" dirty="0">
                <a:solidFill>
                  <a:schemeClr val="tx1"/>
                </a:solidFill>
              </a:rPr>
              <a:t>1300 stores </a:t>
            </a:r>
            <a:r>
              <a:rPr lang="en-SG" dirty="0">
                <a:solidFill>
                  <a:schemeClr val="tx1"/>
                </a:solidFill>
              </a:rPr>
              <a:t>in Korea and some in Taiwan (5), Vietnam (2) and California. Mom’s Touch is currently owned by </a:t>
            </a:r>
            <a:r>
              <a:rPr lang="en-SG" dirty="0" err="1">
                <a:solidFill>
                  <a:schemeClr val="tx1"/>
                </a:solidFill>
              </a:rPr>
              <a:t>Haimarrow</a:t>
            </a:r>
            <a:r>
              <a:rPr lang="en-SG" dirty="0">
                <a:solidFill>
                  <a:schemeClr val="tx1"/>
                </a:solidFill>
              </a:rPr>
              <a:t>, a food and goods production and distribution company, as well as an F&amp;B franchise business. The agreement is for 10 years with an option to renew for another 10 years. It has plans to open 1 in Singapore and Malaysia within 2019 with a total of 7 over the next 3 years. </a:t>
            </a:r>
          </a:p>
        </p:txBody>
      </p:sp>
      <p:pic>
        <p:nvPicPr>
          <p:cNvPr id="45" name="Picture 10" descr="Image result for Moms Touch Korean Fried Chicken">
            <a:extLst>
              <a:ext uri="{FF2B5EF4-FFF2-40B4-BE49-F238E27FC236}">
                <a16:creationId xmlns:a16="http://schemas.microsoft.com/office/drawing/2014/main" id="{6347F60D-8102-4724-9525-5DC77E858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0683" y="980110"/>
            <a:ext cx="3058882" cy="268343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2" descr="Image result for Moms Touch Korean Fried Chicken">
            <a:extLst>
              <a:ext uri="{FF2B5EF4-FFF2-40B4-BE49-F238E27FC236}">
                <a16:creationId xmlns:a16="http://schemas.microsoft.com/office/drawing/2014/main" id="{2DCAF803-10C6-4EF0-A5F2-8E2EB70C7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0683" y="3789679"/>
            <a:ext cx="3058882" cy="2565639"/>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Rounded Corners 47">
            <a:extLst>
              <a:ext uri="{FF2B5EF4-FFF2-40B4-BE49-F238E27FC236}">
                <a16:creationId xmlns:a16="http://schemas.microsoft.com/office/drawing/2014/main" id="{E124B1CB-1FC6-4EC8-B7A4-122DB73ADDAA}"/>
              </a:ext>
            </a:extLst>
          </p:cNvPr>
          <p:cNvSpPr/>
          <p:nvPr/>
        </p:nvSpPr>
        <p:spPr>
          <a:xfrm>
            <a:off x="1970135" y="1228041"/>
            <a:ext cx="5046087" cy="332264"/>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rgbClr val="000000"/>
                </a:solidFill>
                <a:latin typeface="Times New Roman" panose="02020603050405020304" pitchFamily="18" charset="0"/>
              </a:rPr>
              <a:t>3) Gourmet Fried Korean chicken: “Mom’s Touch”</a:t>
            </a:r>
            <a:endParaRPr lang="en-SG" dirty="0"/>
          </a:p>
        </p:txBody>
      </p:sp>
      <p:sp>
        <p:nvSpPr>
          <p:cNvPr id="49" name="TextBox 48">
            <a:extLst>
              <a:ext uri="{FF2B5EF4-FFF2-40B4-BE49-F238E27FC236}">
                <a16:creationId xmlns:a16="http://schemas.microsoft.com/office/drawing/2014/main" id="{13B8347E-239E-4023-9001-2C712F8E38F1}"/>
              </a:ext>
            </a:extLst>
          </p:cNvPr>
          <p:cNvSpPr txBox="1"/>
          <p:nvPr/>
        </p:nvSpPr>
        <p:spPr>
          <a:xfrm>
            <a:off x="216030" y="6550943"/>
            <a:ext cx="3591048" cy="253916"/>
          </a:xfrm>
          <a:prstGeom prst="rect">
            <a:avLst/>
          </a:prstGeom>
          <a:noFill/>
        </p:spPr>
        <p:txBody>
          <a:bodyPr wrap="none" rtlCol="0">
            <a:spAutoFit/>
          </a:bodyPr>
          <a:lstStyle/>
          <a:p>
            <a:r>
              <a:rPr lang="en-SG" sz="1050" dirty="0"/>
              <a:t>http://www.koreaherald.com/view.php?ud=20180104000823</a:t>
            </a:r>
          </a:p>
        </p:txBody>
      </p:sp>
    </p:spTree>
    <p:extLst>
      <p:ext uri="{BB962C8B-B14F-4D97-AF65-F5344CB8AC3E}">
        <p14:creationId xmlns:p14="http://schemas.microsoft.com/office/powerpoint/2010/main" val="2654331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9</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858749" cy="584775"/>
          </a:xfrm>
          <a:prstGeom prst="rect">
            <a:avLst/>
          </a:prstGeom>
          <a:noFill/>
        </p:spPr>
        <p:txBody>
          <a:bodyPr wrap="none" rtlCol="0">
            <a:spAutoFit/>
          </a:bodyPr>
          <a:lstStyle/>
          <a:p>
            <a:r>
              <a:rPr lang="en-SG" sz="3200" b="1" dirty="0">
                <a:latin typeface="Bahnschrift Light" panose="020B0502040204020203" pitchFamily="34" charset="0"/>
              </a:rPr>
              <a:t>Corporate Structure</a:t>
            </a:r>
          </a:p>
        </p:txBody>
      </p:sp>
      <p:sp>
        <p:nvSpPr>
          <p:cNvPr id="2" name="Rectangle: Rounded Corners 1">
            <a:extLst>
              <a:ext uri="{FF2B5EF4-FFF2-40B4-BE49-F238E27FC236}">
                <a16:creationId xmlns:a16="http://schemas.microsoft.com/office/drawing/2014/main" id="{6A88F205-3685-40A7-AADF-3953B53FFA7F}"/>
              </a:ext>
            </a:extLst>
          </p:cNvPr>
          <p:cNvSpPr/>
          <p:nvPr/>
        </p:nvSpPr>
        <p:spPr>
          <a:xfrm>
            <a:off x="4699063" y="2941666"/>
            <a:ext cx="2793873" cy="622168"/>
          </a:xfrm>
          <a:prstGeom prst="roundRect">
            <a:avLst/>
          </a:prstGeom>
          <a:solidFill>
            <a:schemeClr val="accent4">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No Signboard Holdings Ltd. </a:t>
            </a:r>
            <a:br>
              <a:rPr lang="en-SG" sz="1400" dirty="0">
                <a:solidFill>
                  <a:schemeClr val="tx1"/>
                </a:solidFill>
              </a:rPr>
            </a:br>
            <a:r>
              <a:rPr lang="en-SG" sz="1400" dirty="0">
                <a:solidFill>
                  <a:schemeClr val="tx1"/>
                </a:solidFill>
              </a:rPr>
              <a:t>(Operates Restaurant Business)</a:t>
            </a:r>
          </a:p>
        </p:txBody>
      </p:sp>
      <p:sp>
        <p:nvSpPr>
          <p:cNvPr id="48" name="Rectangle: Rounded Corners 47">
            <a:extLst>
              <a:ext uri="{FF2B5EF4-FFF2-40B4-BE49-F238E27FC236}">
                <a16:creationId xmlns:a16="http://schemas.microsoft.com/office/drawing/2014/main" id="{1206FED4-FB5E-4E7B-A498-4BD6B246204A}"/>
              </a:ext>
            </a:extLst>
          </p:cNvPr>
          <p:cNvSpPr/>
          <p:nvPr/>
        </p:nvSpPr>
        <p:spPr>
          <a:xfrm>
            <a:off x="9566481" y="2952271"/>
            <a:ext cx="2169577" cy="622168"/>
          </a:xfrm>
          <a:prstGeom prst="roundRect">
            <a:avLst/>
          </a:prstGeom>
          <a:solidFill>
            <a:schemeClr val="accent6">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Tao Brewery Ltd</a:t>
            </a:r>
            <a:br>
              <a:rPr lang="en-SG" sz="1400" dirty="0">
                <a:solidFill>
                  <a:schemeClr val="tx1"/>
                </a:solidFill>
              </a:rPr>
            </a:br>
            <a:r>
              <a:rPr lang="en-SG" sz="1400" dirty="0">
                <a:solidFill>
                  <a:schemeClr val="tx1"/>
                </a:solidFill>
              </a:rPr>
              <a:t>(Operates Beer Business)</a:t>
            </a:r>
          </a:p>
        </p:txBody>
      </p:sp>
      <p:sp>
        <p:nvSpPr>
          <p:cNvPr id="49" name="Rectangle: Rounded Corners 48">
            <a:extLst>
              <a:ext uri="{FF2B5EF4-FFF2-40B4-BE49-F238E27FC236}">
                <a16:creationId xmlns:a16="http://schemas.microsoft.com/office/drawing/2014/main" id="{80BEB3CD-0F8B-48C7-B352-80CF328F7882}"/>
              </a:ext>
            </a:extLst>
          </p:cNvPr>
          <p:cNvSpPr/>
          <p:nvPr/>
        </p:nvSpPr>
        <p:spPr>
          <a:xfrm>
            <a:off x="7841613" y="1066568"/>
            <a:ext cx="2169577" cy="622168"/>
          </a:xfrm>
          <a:prstGeom prst="roundRect">
            <a:avLst/>
          </a:prstGeom>
          <a:solidFill>
            <a:schemeClr val="accent3">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NSB-Central Kitchen Ltd</a:t>
            </a:r>
            <a:br>
              <a:rPr lang="en-SG" sz="1400" dirty="0">
                <a:solidFill>
                  <a:schemeClr val="tx1"/>
                </a:solidFill>
              </a:rPr>
            </a:br>
            <a:r>
              <a:rPr lang="en-SG" sz="1400" dirty="0">
                <a:solidFill>
                  <a:schemeClr val="tx1"/>
                </a:solidFill>
              </a:rPr>
              <a:t>(Operates Central Kitchen)</a:t>
            </a:r>
          </a:p>
        </p:txBody>
      </p:sp>
      <p:sp>
        <p:nvSpPr>
          <p:cNvPr id="50" name="Rectangle: Rounded Corners 49">
            <a:extLst>
              <a:ext uri="{FF2B5EF4-FFF2-40B4-BE49-F238E27FC236}">
                <a16:creationId xmlns:a16="http://schemas.microsoft.com/office/drawing/2014/main" id="{5B95D2FA-56C8-4D3F-9C37-302EBB3708E2}"/>
              </a:ext>
            </a:extLst>
          </p:cNvPr>
          <p:cNvSpPr/>
          <p:nvPr/>
        </p:nvSpPr>
        <p:spPr>
          <a:xfrm>
            <a:off x="4885062" y="1061333"/>
            <a:ext cx="2421876" cy="622168"/>
          </a:xfrm>
          <a:prstGeom prst="roundRect">
            <a:avLst/>
          </a:prstGeom>
          <a:solidFill>
            <a:schemeClr val="accent3">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NSB-IP Holdings Ltd</a:t>
            </a:r>
            <a:br>
              <a:rPr lang="en-SG" sz="1400" dirty="0">
                <a:solidFill>
                  <a:schemeClr val="tx1"/>
                </a:solidFill>
              </a:rPr>
            </a:br>
            <a:r>
              <a:rPr lang="en-SG" sz="1400" dirty="0">
                <a:solidFill>
                  <a:schemeClr val="tx1"/>
                </a:solidFill>
              </a:rPr>
              <a:t>(Holds all IP and trademarks)</a:t>
            </a:r>
          </a:p>
        </p:txBody>
      </p:sp>
      <p:sp>
        <p:nvSpPr>
          <p:cNvPr id="52" name="Rectangle: Rounded Corners 51">
            <a:extLst>
              <a:ext uri="{FF2B5EF4-FFF2-40B4-BE49-F238E27FC236}">
                <a16:creationId xmlns:a16="http://schemas.microsoft.com/office/drawing/2014/main" id="{F1DE7490-6E19-4DD4-A9FD-10BF057E54A9}"/>
              </a:ext>
            </a:extLst>
          </p:cNvPr>
          <p:cNvSpPr/>
          <p:nvPr/>
        </p:nvSpPr>
        <p:spPr>
          <a:xfrm>
            <a:off x="4377986" y="3942727"/>
            <a:ext cx="3436026" cy="622168"/>
          </a:xfrm>
          <a:prstGeom prst="roundRect">
            <a:avLst/>
          </a:prstGeom>
          <a:solidFill>
            <a:schemeClr val="accent5">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 Global Franchise Management </a:t>
            </a:r>
            <a:r>
              <a:rPr lang="en-SG" sz="1400" dirty="0" err="1">
                <a:solidFill>
                  <a:schemeClr val="tx1"/>
                </a:solidFill>
              </a:rPr>
              <a:t>pte</a:t>
            </a:r>
            <a:r>
              <a:rPr lang="en-SG" sz="1400" dirty="0">
                <a:solidFill>
                  <a:schemeClr val="tx1"/>
                </a:solidFill>
              </a:rPr>
              <a:t> ltd</a:t>
            </a:r>
            <a:br>
              <a:rPr lang="en-SG" sz="1400" dirty="0">
                <a:solidFill>
                  <a:schemeClr val="tx1"/>
                </a:solidFill>
              </a:rPr>
            </a:br>
            <a:r>
              <a:rPr lang="en-SG" sz="1400" dirty="0">
                <a:solidFill>
                  <a:schemeClr val="tx1"/>
                </a:solidFill>
              </a:rPr>
              <a:t>(Operates Franchise Brands)</a:t>
            </a:r>
          </a:p>
        </p:txBody>
      </p:sp>
      <p:sp>
        <p:nvSpPr>
          <p:cNvPr id="53" name="Rectangle: Rounded Corners 52">
            <a:extLst>
              <a:ext uri="{FF2B5EF4-FFF2-40B4-BE49-F238E27FC236}">
                <a16:creationId xmlns:a16="http://schemas.microsoft.com/office/drawing/2014/main" id="{A19D2CD7-918A-4060-AFFA-25DC0DE37B52}"/>
              </a:ext>
            </a:extLst>
          </p:cNvPr>
          <p:cNvSpPr/>
          <p:nvPr/>
        </p:nvSpPr>
        <p:spPr>
          <a:xfrm>
            <a:off x="9811543" y="2401508"/>
            <a:ext cx="1679452" cy="333177"/>
          </a:xfrm>
          <a:prstGeom prst="roundRect">
            <a:avLst/>
          </a:prstGeom>
          <a:solidFill>
            <a:schemeClr val="accent6">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Draft Beer </a:t>
            </a:r>
            <a:r>
              <a:rPr lang="en-SG" sz="1400" dirty="0" err="1">
                <a:solidFill>
                  <a:schemeClr val="tx1"/>
                </a:solidFill>
              </a:rPr>
              <a:t>pte</a:t>
            </a:r>
            <a:r>
              <a:rPr lang="en-SG" sz="1400" dirty="0">
                <a:solidFill>
                  <a:schemeClr val="tx1"/>
                </a:solidFill>
              </a:rPr>
              <a:t> ltd</a:t>
            </a:r>
          </a:p>
        </p:txBody>
      </p:sp>
      <p:sp>
        <p:nvSpPr>
          <p:cNvPr id="54" name="Rectangle: Rounded Corners 53">
            <a:extLst>
              <a:ext uri="{FF2B5EF4-FFF2-40B4-BE49-F238E27FC236}">
                <a16:creationId xmlns:a16="http://schemas.microsoft.com/office/drawing/2014/main" id="{28C761BC-0FCD-46EC-80AF-53468C693477}"/>
              </a:ext>
            </a:extLst>
          </p:cNvPr>
          <p:cNvSpPr/>
          <p:nvPr/>
        </p:nvSpPr>
        <p:spPr>
          <a:xfrm>
            <a:off x="9618163" y="3820194"/>
            <a:ext cx="2066212" cy="333178"/>
          </a:xfrm>
          <a:prstGeom prst="roundRect">
            <a:avLst/>
          </a:prstGeom>
          <a:solidFill>
            <a:schemeClr val="accent6">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Danish Breweries </a:t>
            </a:r>
            <a:r>
              <a:rPr lang="en-SG" sz="1400" dirty="0" err="1">
                <a:solidFill>
                  <a:schemeClr val="tx1"/>
                </a:solidFill>
              </a:rPr>
              <a:t>pte</a:t>
            </a:r>
            <a:r>
              <a:rPr lang="en-SG" sz="1400" dirty="0">
                <a:solidFill>
                  <a:schemeClr val="tx1"/>
                </a:solidFill>
              </a:rPr>
              <a:t> ltd</a:t>
            </a:r>
          </a:p>
        </p:txBody>
      </p:sp>
      <p:sp>
        <p:nvSpPr>
          <p:cNvPr id="56" name="Rectangle: Rounded Corners 55">
            <a:extLst>
              <a:ext uri="{FF2B5EF4-FFF2-40B4-BE49-F238E27FC236}">
                <a16:creationId xmlns:a16="http://schemas.microsoft.com/office/drawing/2014/main" id="{0ABB0F2F-5FC1-41A4-9D38-2B7A9B1F99FA}"/>
              </a:ext>
            </a:extLst>
          </p:cNvPr>
          <p:cNvSpPr/>
          <p:nvPr/>
        </p:nvSpPr>
        <p:spPr>
          <a:xfrm>
            <a:off x="5027478" y="5055072"/>
            <a:ext cx="2137042" cy="333177"/>
          </a:xfrm>
          <a:prstGeom prst="roundRect">
            <a:avLst/>
          </a:prstGeom>
          <a:solidFill>
            <a:schemeClr val="accent5">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 Franchise </a:t>
            </a:r>
            <a:r>
              <a:rPr lang="en-SG" sz="1400" dirty="0" err="1">
                <a:solidFill>
                  <a:schemeClr val="tx1"/>
                </a:solidFill>
              </a:rPr>
              <a:t>pte</a:t>
            </a:r>
            <a:r>
              <a:rPr lang="en-SG" sz="1400" dirty="0">
                <a:solidFill>
                  <a:schemeClr val="tx1"/>
                </a:solidFill>
              </a:rPr>
              <a:t> ltd</a:t>
            </a:r>
          </a:p>
        </p:txBody>
      </p:sp>
      <p:sp>
        <p:nvSpPr>
          <p:cNvPr id="57" name="Rectangle: Rounded Corners 56">
            <a:extLst>
              <a:ext uri="{FF2B5EF4-FFF2-40B4-BE49-F238E27FC236}">
                <a16:creationId xmlns:a16="http://schemas.microsoft.com/office/drawing/2014/main" id="{3BCC2C39-FFCD-423E-9EFB-D84BBE4AD3A8}"/>
              </a:ext>
            </a:extLst>
          </p:cNvPr>
          <p:cNvSpPr/>
          <p:nvPr/>
        </p:nvSpPr>
        <p:spPr>
          <a:xfrm>
            <a:off x="3951414" y="5910945"/>
            <a:ext cx="2137042" cy="333177"/>
          </a:xfrm>
          <a:prstGeom prst="roundRect">
            <a:avLst/>
          </a:prstGeom>
          <a:solidFill>
            <a:schemeClr val="accent5">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NSB-Mom’s Touch </a:t>
            </a:r>
            <a:r>
              <a:rPr lang="en-SG" sz="1400" dirty="0" err="1">
                <a:solidFill>
                  <a:schemeClr val="tx1"/>
                </a:solidFill>
              </a:rPr>
              <a:t>pte</a:t>
            </a:r>
            <a:r>
              <a:rPr lang="en-SG" sz="1400" dirty="0">
                <a:solidFill>
                  <a:schemeClr val="tx1"/>
                </a:solidFill>
              </a:rPr>
              <a:t> ltd</a:t>
            </a:r>
          </a:p>
        </p:txBody>
      </p:sp>
      <p:sp>
        <p:nvSpPr>
          <p:cNvPr id="58" name="Rectangle: Rounded Corners 57">
            <a:extLst>
              <a:ext uri="{FF2B5EF4-FFF2-40B4-BE49-F238E27FC236}">
                <a16:creationId xmlns:a16="http://schemas.microsoft.com/office/drawing/2014/main" id="{36813154-9B32-49A8-A511-C2F33958ECC0}"/>
              </a:ext>
            </a:extLst>
          </p:cNvPr>
          <p:cNvSpPr/>
          <p:nvPr/>
        </p:nvSpPr>
        <p:spPr>
          <a:xfrm>
            <a:off x="6547333" y="5901884"/>
            <a:ext cx="1891206" cy="333177"/>
          </a:xfrm>
          <a:prstGeom prst="roundRect">
            <a:avLst/>
          </a:prstGeom>
          <a:solidFill>
            <a:schemeClr val="accent5">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 Hotpot </a:t>
            </a:r>
            <a:r>
              <a:rPr lang="en-SG" sz="1400" dirty="0" err="1">
                <a:solidFill>
                  <a:schemeClr val="tx1"/>
                </a:solidFill>
              </a:rPr>
              <a:t>pte</a:t>
            </a:r>
            <a:r>
              <a:rPr lang="en-SG" sz="1400" dirty="0">
                <a:solidFill>
                  <a:schemeClr val="tx1"/>
                </a:solidFill>
              </a:rPr>
              <a:t> ltd</a:t>
            </a:r>
          </a:p>
        </p:txBody>
      </p:sp>
      <p:sp>
        <p:nvSpPr>
          <p:cNvPr id="59" name="Rectangle: Rounded Corners 58">
            <a:extLst>
              <a:ext uri="{FF2B5EF4-FFF2-40B4-BE49-F238E27FC236}">
                <a16:creationId xmlns:a16="http://schemas.microsoft.com/office/drawing/2014/main" id="{4C8F28CE-02B5-4431-B232-B6AA01694A0D}"/>
              </a:ext>
            </a:extLst>
          </p:cNvPr>
          <p:cNvSpPr/>
          <p:nvPr/>
        </p:nvSpPr>
        <p:spPr>
          <a:xfrm>
            <a:off x="1721653" y="1197198"/>
            <a:ext cx="2280560" cy="333177"/>
          </a:xfrm>
          <a:prstGeom prst="roundRect">
            <a:avLst/>
          </a:prstGeom>
          <a:solidFill>
            <a:schemeClr val="accent3">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Singapore Chilli Crab </a:t>
            </a:r>
            <a:r>
              <a:rPr lang="en-SG" sz="1400" dirty="0" err="1">
                <a:solidFill>
                  <a:schemeClr val="tx1"/>
                </a:solidFill>
              </a:rPr>
              <a:t>pte</a:t>
            </a:r>
            <a:r>
              <a:rPr lang="en-SG" sz="1400" dirty="0">
                <a:solidFill>
                  <a:schemeClr val="tx1"/>
                </a:solidFill>
              </a:rPr>
              <a:t> ltd</a:t>
            </a:r>
          </a:p>
        </p:txBody>
      </p:sp>
      <p:sp>
        <p:nvSpPr>
          <p:cNvPr id="60" name="Rectangle: Rounded Corners 59">
            <a:extLst>
              <a:ext uri="{FF2B5EF4-FFF2-40B4-BE49-F238E27FC236}">
                <a16:creationId xmlns:a16="http://schemas.microsoft.com/office/drawing/2014/main" id="{921C3DE7-2ECF-4FB8-926A-F873F89BDB47}"/>
              </a:ext>
            </a:extLst>
          </p:cNvPr>
          <p:cNvSpPr/>
          <p:nvPr/>
        </p:nvSpPr>
        <p:spPr>
          <a:xfrm>
            <a:off x="331345" y="2948001"/>
            <a:ext cx="2985514" cy="622168"/>
          </a:xfrm>
          <a:prstGeom prst="roundRect">
            <a:avLst/>
          </a:prstGeom>
          <a:solidFill>
            <a:schemeClr val="accent2">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 Restaurants </a:t>
            </a:r>
            <a:r>
              <a:rPr lang="en-SG" sz="1400" dirty="0" err="1">
                <a:solidFill>
                  <a:schemeClr val="tx1"/>
                </a:solidFill>
              </a:rPr>
              <a:t>pte</a:t>
            </a:r>
            <a:r>
              <a:rPr lang="en-SG" sz="1400" dirty="0">
                <a:solidFill>
                  <a:schemeClr val="tx1"/>
                </a:solidFill>
              </a:rPr>
              <a:t> ltd</a:t>
            </a:r>
            <a:br>
              <a:rPr lang="en-SG" sz="1400" dirty="0">
                <a:solidFill>
                  <a:schemeClr val="tx1"/>
                </a:solidFill>
              </a:rPr>
            </a:br>
            <a:r>
              <a:rPr lang="en-SG" sz="1400" dirty="0">
                <a:solidFill>
                  <a:schemeClr val="tx1"/>
                </a:solidFill>
              </a:rPr>
              <a:t>(Operates New Restaurant Concepts)</a:t>
            </a:r>
          </a:p>
        </p:txBody>
      </p:sp>
      <p:sp>
        <p:nvSpPr>
          <p:cNvPr id="61" name="Rectangle: Rounded Corners 60">
            <a:extLst>
              <a:ext uri="{FF2B5EF4-FFF2-40B4-BE49-F238E27FC236}">
                <a16:creationId xmlns:a16="http://schemas.microsoft.com/office/drawing/2014/main" id="{6639C362-D741-4129-B153-5C6C52DAF888}"/>
              </a:ext>
            </a:extLst>
          </p:cNvPr>
          <p:cNvSpPr/>
          <p:nvPr/>
        </p:nvSpPr>
        <p:spPr>
          <a:xfrm>
            <a:off x="795100" y="3874515"/>
            <a:ext cx="2058003" cy="333177"/>
          </a:xfrm>
          <a:prstGeom prst="roundRect">
            <a:avLst/>
          </a:prstGeom>
          <a:solidFill>
            <a:schemeClr val="accent2">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NSB-Crab factory </a:t>
            </a:r>
            <a:r>
              <a:rPr lang="en-SG" sz="1400" dirty="0" err="1">
                <a:solidFill>
                  <a:schemeClr val="tx1"/>
                </a:solidFill>
              </a:rPr>
              <a:t>pte</a:t>
            </a:r>
            <a:r>
              <a:rPr lang="en-SG" sz="1400" dirty="0">
                <a:solidFill>
                  <a:schemeClr val="tx1"/>
                </a:solidFill>
              </a:rPr>
              <a:t> ltd</a:t>
            </a:r>
          </a:p>
        </p:txBody>
      </p:sp>
      <p:sp>
        <p:nvSpPr>
          <p:cNvPr id="62" name="Rectangle: Rounded Corners 61">
            <a:extLst>
              <a:ext uri="{FF2B5EF4-FFF2-40B4-BE49-F238E27FC236}">
                <a16:creationId xmlns:a16="http://schemas.microsoft.com/office/drawing/2014/main" id="{FBEDD42E-2FFC-45B9-A8D2-275808E02B38}"/>
              </a:ext>
            </a:extLst>
          </p:cNvPr>
          <p:cNvSpPr/>
          <p:nvPr/>
        </p:nvSpPr>
        <p:spPr>
          <a:xfrm>
            <a:off x="951247" y="2267989"/>
            <a:ext cx="1745707" cy="333177"/>
          </a:xfrm>
          <a:prstGeom prst="roundRect">
            <a:avLst/>
          </a:prstGeom>
          <a:solidFill>
            <a:schemeClr val="accent2">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Hawker QSR </a:t>
            </a:r>
            <a:r>
              <a:rPr lang="en-SG" sz="1400" dirty="0" err="1">
                <a:solidFill>
                  <a:schemeClr val="tx1"/>
                </a:solidFill>
              </a:rPr>
              <a:t>pte</a:t>
            </a:r>
            <a:r>
              <a:rPr lang="en-SG" sz="1400" dirty="0">
                <a:solidFill>
                  <a:schemeClr val="tx1"/>
                </a:solidFill>
              </a:rPr>
              <a:t> ltd</a:t>
            </a:r>
          </a:p>
        </p:txBody>
      </p:sp>
      <p:sp>
        <p:nvSpPr>
          <p:cNvPr id="63" name="Rectangle: Rounded Corners 62">
            <a:extLst>
              <a:ext uri="{FF2B5EF4-FFF2-40B4-BE49-F238E27FC236}">
                <a16:creationId xmlns:a16="http://schemas.microsoft.com/office/drawing/2014/main" id="{9242A931-738D-4266-BE23-4DB8CA046912}"/>
              </a:ext>
            </a:extLst>
          </p:cNvPr>
          <p:cNvSpPr/>
          <p:nvPr/>
        </p:nvSpPr>
        <p:spPr>
          <a:xfrm>
            <a:off x="489966" y="4512038"/>
            <a:ext cx="2668270" cy="333177"/>
          </a:xfrm>
          <a:prstGeom prst="roundRect">
            <a:avLst/>
          </a:prstGeom>
          <a:solidFill>
            <a:schemeClr val="accent2">
              <a:lumMod val="40000"/>
              <a:lumOff val="60000"/>
            </a:schemeClr>
          </a:solidFill>
          <a:ln w="28575">
            <a:solidFill>
              <a:srgbClr val="0F204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400" dirty="0">
                <a:solidFill>
                  <a:schemeClr val="tx1"/>
                </a:solidFill>
              </a:rPr>
              <a:t>NSB-Crab factory (china) </a:t>
            </a:r>
            <a:r>
              <a:rPr lang="en-SG" sz="1400" dirty="0" err="1">
                <a:solidFill>
                  <a:schemeClr val="tx1"/>
                </a:solidFill>
              </a:rPr>
              <a:t>pte</a:t>
            </a:r>
            <a:r>
              <a:rPr lang="en-SG" sz="1400" dirty="0">
                <a:solidFill>
                  <a:schemeClr val="tx1"/>
                </a:solidFill>
              </a:rPr>
              <a:t> ltd</a:t>
            </a:r>
          </a:p>
        </p:txBody>
      </p:sp>
      <p:cxnSp>
        <p:nvCxnSpPr>
          <p:cNvPr id="34" name="Straight Connector 33">
            <a:extLst>
              <a:ext uri="{FF2B5EF4-FFF2-40B4-BE49-F238E27FC236}">
                <a16:creationId xmlns:a16="http://schemas.microsoft.com/office/drawing/2014/main" id="{65118614-5977-47EF-B7E4-03A1712F2135}"/>
              </a:ext>
            </a:extLst>
          </p:cNvPr>
          <p:cNvCxnSpPr>
            <a:stCxn id="2" idx="1"/>
            <a:endCxn id="60" idx="3"/>
          </p:cNvCxnSpPr>
          <p:nvPr/>
        </p:nvCxnSpPr>
        <p:spPr>
          <a:xfrm flipH="1">
            <a:off x="3316859" y="3252750"/>
            <a:ext cx="1382204" cy="6335"/>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347FD41-0DF2-4CAB-92B6-C9282FA246A3}"/>
              </a:ext>
            </a:extLst>
          </p:cNvPr>
          <p:cNvCxnSpPr>
            <a:cxnSpLocks/>
            <a:stCxn id="62" idx="2"/>
            <a:endCxn id="60" idx="0"/>
          </p:cNvCxnSpPr>
          <p:nvPr/>
        </p:nvCxnSpPr>
        <p:spPr>
          <a:xfrm>
            <a:off x="1824101" y="2601166"/>
            <a:ext cx="1" cy="346835"/>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0500CFA-E28D-4B1C-A552-F747379FCD6F}"/>
              </a:ext>
            </a:extLst>
          </p:cNvPr>
          <p:cNvCxnSpPr>
            <a:cxnSpLocks/>
            <a:endCxn id="61" idx="0"/>
          </p:cNvCxnSpPr>
          <p:nvPr/>
        </p:nvCxnSpPr>
        <p:spPr>
          <a:xfrm>
            <a:off x="1824100" y="3597424"/>
            <a:ext cx="2" cy="277091"/>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93093B-DAF9-4072-9E4A-2FF0F744A315}"/>
              </a:ext>
            </a:extLst>
          </p:cNvPr>
          <p:cNvCxnSpPr>
            <a:cxnSpLocks/>
            <a:stCxn id="61" idx="2"/>
            <a:endCxn id="63" idx="0"/>
          </p:cNvCxnSpPr>
          <p:nvPr/>
        </p:nvCxnSpPr>
        <p:spPr>
          <a:xfrm flipH="1">
            <a:off x="1824101" y="4207692"/>
            <a:ext cx="1" cy="304346"/>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CA2E2F1-D0D8-4B41-8F7E-F72CBF757B81}"/>
              </a:ext>
            </a:extLst>
          </p:cNvPr>
          <p:cNvCxnSpPr>
            <a:cxnSpLocks/>
            <a:endCxn id="52" idx="0"/>
          </p:cNvCxnSpPr>
          <p:nvPr/>
        </p:nvCxnSpPr>
        <p:spPr>
          <a:xfrm flipH="1">
            <a:off x="6095999" y="3563453"/>
            <a:ext cx="2" cy="379274"/>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D52DFB5-0FEE-45EE-9534-F416688D92CD}"/>
              </a:ext>
            </a:extLst>
          </p:cNvPr>
          <p:cNvCxnSpPr>
            <a:cxnSpLocks/>
            <a:endCxn id="56" idx="0"/>
          </p:cNvCxnSpPr>
          <p:nvPr/>
        </p:nvCxnSpPr>
        <p:spPr>
          <a:xfrm flipH="1">
            <a:off x="6095999" y="4560164"/>
            <a:ext cx="2" cy="494908"/>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048BE36-5208-4AF5-9C81-CE56EBF8BBEB}"/>
              </a:ext>
            </a:extLst>
          </p:cNvPr>
          <p:cNvCxnSpPr>
            <a:cxnSpLocks/>
            <a:stCxn id="56" idx="2"/>
            <a:endCxn id="57" idx="0"/>
          </p:cNvCxnSpPr>
          <p:nvPr/>
        </p:nvCxnSpPr>
        <p:spPr>
          <a:xfrm flipH="1">
            <a:off x="5019935" y="5388249"/>
            <a:ext cx="1076064" cy="522696"/>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3006238-CC74-47CD-A196-1CFA3CC5192B}"/>
              </a:ext>
            </a:extLst>
          </p:cNvPr>
          <p:cNvCxnSpPr>
            <a:cxnSpLocks/>
            <a:stCxn id="58" idx="0"/>
            <a:endCxn id="56" idx="2"/>
          </p:cNvCxnSpPr>
          <p:nvPr/>
        </p:nvCxnSpPr>
        <p:spPr>
          <a:xfrm flipH="1" flipV="1">
            <a:off x="6095999" y="5388249"/>
            <a:ext cx="1396937" cy="513635"/>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0B18443-B99A-4E80-8EF4-2F474FCB15D1}"/>
              </a:ext>
            </a:extLst>
          </p:cNvPr>
          <p:cNvCxnSpPr>
            <a:cxnSpLocks/>
            <a:stCxn id="48" idx="1"/>
            <a:endCxn id="2" idx="3"/>
          </p:cNvCxnSpPr>
          <p:nvPr/>
        </p:nvCxnSpPr>
        <p:spPr>
          <a:xfrm flipH="1" flipV="1">
            <a:off x="7492936" y="3252750"/>
            <a:ext cx="2073545" cy="10605"/>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C5FE159-77B6-4CFF-B410-33E32AB8965D}"/>
              </a:ext>
            </a:extLst>
          </p:cNvPr>
          <p:cNvCxnSpPr>
            <a:cxnSpLocks/>
            <a:stCxn id="50" idx="2"/>
            <a:endCxn id="2" idx="0"/>
          </p:cNvCxnSpPr>
          <p:nvPr/>
        </p:nvCxnSpPr>
        <p:spPr>
          <a:xfrm>
            <a:off x="6096000" y="1683501"/>
            <a:ext cx="0" cy="1258165"/>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6C08795-24E0-458B-8395-DDE9B9AD7DE4}"/>
              </a:ext>
            </a:extLst>
          </p:cNvPr>
          <p:cNvCxnSpPr>
            <a:cxnSpLocks/>
            <a:stCxn id="59" idx="2"/>
          </p:cNvCxnSpPr>
          <p:nvPr/>
        </p:nvCxnSpPr>
        <p:spPr>
          <a:xfrm>
            <a:off x="2861933" y="1530375"/>
            <a:ext cx="3234066" cy="1403440"/>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52224A42-9739-4D47-804D-70334B5DC913}"/>
              </a:ext>
            </a:extLst>
          </p:cNvPr>
          <p:cNvCxnSpPr>
            <a:cxnSpLocks/>
            <a:stCxn id="49" idx="2"/>
            <a:endCxn id="2" idx="0"/>
          </p:cNvCxnSpPr>
          <p:nvPr/>
        </p:nvCxnSpPr>
        <p:spPr>
          <a:xfrm flipH="1">
            <a:off x="6096000" y="1688736"/>
            <a:ext cx="2830402" cy="1252930"/>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A2B7544-0FC4-4521-85E9-F59855E2140C}"/>
              </a:ext>
            </a:extLst>
          </p:cNvPr>
          <p:cNvCxnSpPr>
            <a:cxnSpLocks/>
            <a:stCxn id="53" idx="2"/>
            <a:endCxn id="48" idx="0"/>
          </p:cNvCxnSpPr>
          <p:nvPr/>
        </p:nvCxnSpPr>
        <p:spPr>
          <a:xfrm>
            <a:off x="10651269" y="2734685"/>
            <a:ext cx="1" cy="217586"/>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6DC71EA-A5D5-45F2-8D7D-D2D87DAD2EFB}"/>
              </a:ext>
            </a:extLst>
          </p:cNvPr>
          <p:cNvCxnSpPr>
            <a:cxnSpLocks/>
            <a:stCxn id="54" idx="0"/>
            <a:endCxn id="48" idx="2"/>
          </p:cNvCxnSpPr>
          <p:nvPr/>
        </p:nvCxnSpPr>
        <p:spPr>
          <a:xfrm flipV="1">
            <a:off x="10651269" y="3574439"/>
            <a:ext cx="1" cy="245755"/>
          </a:xfrm>
          <a:prstGeom prst="line">
            <a:avLst/>
          </a:prstGeom>
          <a:ln w="285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7170" name="Picture 2" descr="Image result for Mom Touch korea">
            <a:extLst>
              <a:ext uri="{FF2B5EF4-FFF2-40B4-BE49-F238E27FC236}">
                <a16:creationId xmlns:a16="http://schemas.microsoft.com/office/drawing/2014/main" id="{F6265461-3E4F-459C-AAD3-ABD9CEC98F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075" y="5686818"/>
            <a:ext cx="732160" cy="73216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Related image">
            <a:extLst>
              <a:ext uri="{FF2B5EF4-FFF2-40B4-BE49-F238E27FC236}">
                <a16:creationId xmlns:a16="http://schemas.microsoft.com/office/drawing/2014/main" id="{E29B0516-3CF0-4BBF-93D7-F9737A20D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9708" y="5724526"/>
            <a:ext cx="685249" cy="685249"/>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Image result for Draft signboard beer">
            <a:extLst>
              <a:ext uri="{FF2B5EF4-FFF2-40B4-BE49-F238E27FC236}">
                <a16:creationId xmlns:a16="http://schemas.microsoft.com/office/drawing/2014/main" id="{D6410622-7504-4502-9B03-4EED1C066A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1334" y="4207692"/>
            <a:ext cx="790397" cy="582607"/>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Hawker no signboard">
            <a:extLst>
              <a:ext uri="{FF2B5EF4-FFF2-40B4-BE49-F238E27FC236}">
                <a16:creationId xmlns:a16="http://schemas.microsoft.com/office/drawing/2014/main" id="{943CD7E3-0F4E-469F-A816-794EA95D5B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4868" y="2208998"/>
            <a:ext cx="665139" cy="497027"/>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Image result for No Signboard">
            <a:extLst>
              <a:ext uri="{FF2B5EF4-FFF2-40B4-BE49-F238E27FC236}">
                <a16:creationId xmlns:a16="http://schemas.microsoft.com/office/drawing/2014/main" id="{F9F5C099-D646-4168-9BF3-32FFBF9B06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9420" y="2459866"/>
            <a:ext cx="933763" cy="67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051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10</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420582" cy="584775"/>
          </a:xfrm>
          <a:prstGeom prst="rect">
            <a:avLst/>
          </a:prstGeom>
          <a:noFill/>
        </p:spPr>
        <p:txBody>
          <a:bodyPr wrap="none" rtlCol="0">
            <a:spAutoFit/>
          </a:bodyPr>
          <a:lstStyle/>
          <a:p>
            <a:r>
              <a:rPr lang="en-SG" sz="3200" b="1" dirty="0">
                <a:latin typeface="Bahnschrift Light" panose="020B0502040204020203" pitchFamily="34" charset="0"/>
              </a:rPr>
              <a:t>Others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Expansion Plans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Added Sources of Concern</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29"/>
            <a:ext cx="5673365" cy="230455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As part of its overseas growth and expansion strategies, NSB has also identified premises for its new casual dining concept in China and is in the final stages of the lease negotiation. Upon successful negotiation of the lease, the new restaurant is targeted to debut in China by middle of 2019, marking the Group’s first step out of its home ground, after more than 30 years, to materialise its overseas expansion plan. </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30"/>
            <a:ext cx="5673364" cy="4973988"/>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On February 1, it reported a net loss of S$574k for the first quarter ended Dec 31, 2018, from a restated loss of S$416k a year ago for the same quarter. What passed without any proper explanation from the company and with no queries from SGX was why the Q1 profit of $1.4 million reported a year ago was re-stated to a loss of S$416k. Every single item that affected the profit and loss was restated, except for the listing expenses. Raw materials and consumables used was restated from $1.32 million to $2.29 million.</a:t>
            </a:r>
            <a:br>
              <a:rPr lang="en-SG" dirty="0">
                <a:solidFill>
                  <a:schemeClr val="tx1"/>
                </a:solidFill>
              </a:rPr>
            </a:br>
            <a:br>
              <a:rPr lang="en-SG" dirty="0">
                <a:solidFill>
                  <a:schemeClr val="tx1"/>
                </a:solidFill>
              </a:rPr>
            </a:br>
            <a:r>
              <a:rPr lang="en-SG" dirty="0">
                <a:solidFill>
                  <a:schemeClr val="tx1"/>
                </a:solidFill>
              </a:rPr>
              <a:t>On top of this, the CEO blames the World Cup in 2018 for affecting his Sales, I believe this is an over exaggeration on his part.</a:t>
            </a:r>
          </a:p>
        </p:txBody>
      </p:sp>
      <p:sp>
        <p:nvSpPr>
          <p:cNvPr id="48" name="Rectangle 47">
            <a:extLst>
              <a:ext uri="{FF2B5EF4-FFF2-40B4-BE49-F238E27FC236}">
                <a16:creationId xmlns:a16="http://schemas.microsoft.com/office/drawing/2014/main" id="{ED15FDD3-7FF6-467B-BF8F-80B094934323}"/>
              </a:ext>
            </a:extLst>
          </p:cNvPr>
          <p:cNvSpPr/>
          <p:nvPr/>
        </p:nvSpPr>
        <p:spPr>
          <a:xfrm>
            <a:off x="312655" y="3753205"/>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Sources of Concern</a:t>
            </a:r>
          </a:p>
        </p:txBody>
      </p:sp>
      <p:sp>
        <p:nvSpPr>
          <p:cNvPr id="49" name="Rectangle 48">
            <a:extLst>
              <a:ext uri="{FF2B5EF4-FFF2-40B4-BE49-F238E27FC236}">
                <a16:creationId xmlns:a16="http://schemas.microsoft.com/office/drawing/2014/main" id="{F5A89274-70A9-4FD6-8AEF-89188F46443B}"/>
              </a:ext>
            </a:extLst>
          </p:cNvPr>
          <p:cNvSpPr/>
          <p:nvPr/>
        </p:nvSpPr>
        <p:spPr>
          <a:xfrm>
            <a:off x="312655" y="4084334"/>
            <a:ext cx="5673365" cy="23045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NSB continues to face challenges and intense competition in the seafood restaurant business industry. According to the Singapore Tourism Board and despite increases in international visitors, tourism receipts for F&amp;B expenditure declined 15.0% in the first half of 2018 when compared to the same period in 20171, implying fierce competition in the F&amp;B sector resulting in more sales promotional activities among peers.</a:t>
            </a:r>
          </a:p>
        </p:txBody>
      </p:sp>
    </p:spTree>
    <p:extLst>
      <p:ext uri="{BB962C8B-B14F-4D97-AF65-F5344CB8AC3E}">
        <p14:creationId xmlns:p14="http://schemas.microsoft.com/office/powerpoint/2010/main" val="3456836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1649</TotalTime>
  <Words>1035</Words>
  <Application>Microsoft Office PowerPoint</Application>
  <PresentationFormat>Widescreen</PresentationFormat>
  <Paragraphs>79</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Bahnschrift Light</vt:lpstr>
      <vt:lpstr>Bebas Neue Book</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Darren Ho Shu Kai</dc:creator>
  <cp:lastModifiedBy>Darren Ho Shu Kai</cp:lastModifiedBy>
  <cp:revision>270</cp:revision>
  <dcterms:created xsi:type="dcterms:W3CDTF">2019-04-15T14:53:36Z</dcterms:created>
  <dcterms:modified xsi:type="dcterms:W3CDTF">2019-07-08T04:25:04Z</dcterms:modified>
</cp:coreProperties>
</file>