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8" r:id="rId2"/>
    <p:sldId id="312" r:id="rId3"/>
    <p:sldId id="315" r:id="rId4"/>
    <p:sldId id="323" r:id="rId5"/>
    <p:sldId id="317" r:id="rId6"/>
    <p:sldId id="321" r:id="rId7"/>
    <p:sldId id="318" r:id="rId8"/>
    <p:sldId id="313" r:id="rId9"/>
    <p:sldId id="316" r:id="rId10"/>
    <p:sldId id="320" r:id="rId11"/>
    <p:sldId id="319" r:id="rId12"/>
    <p:sldId id="295" r:id="rId13"/>
    <p:sldId id="294" r:id="rId14"/>
    <p:sldId id="324" r:id="rId15"/>
    <p:sldId id="322" r:id="rId16"/>
    <p:sldId id="30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20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81" d="100"/>
          <a:sy n="81" d="100"/>
        </p:scale>
        <p:origin x="90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7DB5A-24CF-43B9-AFC3-1B5347573058}" type="datetimeFigureOut">
              <a:rPr lang="en-SG" smtClean="0"/>
              <a:t>17/7/2019</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125D3-7018-4AD8-A0DF-53E92C5A191A}" type="slidenum">
              <a:rPr lang="en-SG" smtClean="0"/>
              <a:t>‹#›</a:t>
            </a:fld>
            <a:endParaRPr lang="en-SG"/>
          </a:p>
        </p:txBody>
      </p:sp>
    </p:spTree>
    <p:extLst>
      <p:ext uri="{BB962C8B-B14F-4D97-AF65-F5344CB8AC3E}">
        <p14:creationId xmlns:p14="http://schemas.microsoft.com/office/powerpoint/2010/main" val="2749457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972BA-FFC5-4051-B3B2-586D9BE777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82E6DE09-6CCA-47DF-8EE0-52BE1A6AA1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96BB8809-2D3D-4DA8-868E-62D25E38A243}"/>
              </a:ext>
            </a:extLst>
          </p:cNvPr>
          <p:cNvSpPr>
            <a:spLocks noGrp="1"/>
          </p:cNvSpPr>
          <p:nvPr>
            <p:ph type="dt" sz="half" idx="10"/>
          </p:nvPr>
        </p:nvSpPr>
        <p:spPr/>
        <p:txBody>
          <a:bodyPr/>
          <a:lstStyle/>
          <a:p>
            <a:fld id="{EF8BDD79-63C8-410B-80FE-678FD73684BC}" type="datetime1">
              <a:rPr lang="en-SG" smtClean="0"/>
              <a:t>17/7/2019</a:t>
            </a:fld>
            <a:endParaRPr lang="en-SG"/>
          </a:p>
        </p:txBody>
      </p:sp>
      <p:sp>
        <p:nvSpPr>
          <p:cNvPr id="5" name="Footer Placeholder 4">
            <a:extLst>
              <a:ext uri="{FF2B5EF4-FFF2-40B4-BE49-F238E27FC236}">
                <a16:creationId xmlns:a16="http://schemas.microsoft.com/office/drawing/2014/main" id="{016C2A1D-BC56-4C4D-9F11-616B38008DA3}"/>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65E503E6-253A-4199-9ADB-38D761C43F66}"/>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3859948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2786-4B2E-499A-A4EF-2E44B3964AD4}"/>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BA8453A9-4897-45AC-9138-1FAE4329A3E6}"/>
              </a:ext>
            </a:extLst>
          </p:cNvPr>
          <p:cNvSpPr>
            <a:spLocks noGrp="1"/>
          </p:cNvSpPr>
          <p:nvPr>
            <p:ph idx="1"/>
          </p:nvPr>
        </p:nvSpPr>
        <p:spPr>
          <a:xfrm>
            <a:off x="838200" y="1825625"/>
            <a:ext cx="506841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3106667F-49F1-4106-ADFA-2DEE9E3B31BD}"/>
              </a:ext>
            </a:extLst>
          </p:cNvPr>
          <p:cNvSpPr>
            <a:spLocks noGrp="1"/>
          </p:cNvSpPr>
          <p:nvPr>
            <p:ph type="dt" sz="half" idx="10"/>
          </p:nvPr>
        </p:nvSpPr>
        <p:spPr/>
        <p:txBody>
          <a:bodyPr/>
          <a:lstStyle/>
          <a:p>
            <a:fld id="{85773489-099C-448D-B472-4C23F7B859ED}" type="datetime1">
              <a:rPr lang="en-SG" smtClean="0"/>
              <a:t>17/7/2019</a:t>
            </a:fld>
            <a:endParaRPr lang="en-SG"/>
          </a:p>
        </p:txBody>
      </p:sp>
      <p:sp>
        <p:nvSpPr>
          <p:cNvPr id="5" name="Footer Placeholder 4">
            <a:extLst>
              <a:ext uri="{FF2B5EF4-FFF2-40B4-BE49-F238E27FC236}">
                <a16:creationId xmlns:a16="http://schemas.microsoft.com/office/drawing/2014/main" id="{B86913E3-1E2D-4482-B209-7EA764E2CC1E}"/>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A2C7DB1-FC07-4AD3-8FAD-D21AB975299B}"/>
              </a:ext>
            </a:extLst>
          </p:cNvPr>
          <p:cNvSpPr>
            <a:spLocks noGrp="1"/>
          </p:cNvSpPr>
          <p:nvPr>
            <p:ph type="sldNum" sz="quarter" idx="12"/>
          </p:nvPr>
        </p:nvSpPr>
        <p:spPr/>
        <p:txBody>
          <a:bodyPr/>
          <a:lstStyle/>
          <a:p>
            <a:fld id="{4E4279E2-3CE9-410A-A01F-F45FACCC4273}" type="slidenum">
              <a:rPr lang="en-SG" smtClean="0"/>
              <a:t>‹#›</a:t>
            </a:fld>
            <a:endParaRPr lang="en-SG"/>
          </a:p>
        </p:txBody>
      </p:sp>
      <p:sp>
        <p:nvSpPr>
          <p:cNvPr id="7" name="Content Placeholder 2">
            <a:extLst>
              <a:ext uri="{FF2B5EF4-FFF2-40B4-BE49-F238E27FC236}">
                <a16:creationId xmlns:a16="http://schemas.microsoft.com/office/drawing/2014/main" id="{0429B734-C698-4E90-81FE-5AE1A87AA1D4}"/>
              </a:ext>
            </a:extLst>
          </p:cNvPr>
          <p:cNvSpPr>
            <a:spLocks noGrp="1"/>
          </p:cNvSpPr>
          <p:nvPr>
            <p:ph idx="13"/>
          </p:nvPr>
        </p:nvSpPr>
        <p:spPr>
          <a:xfrm>
            <a:off x="6285390" y="1823930"/>
            <a:ext cx="506841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Tree>
    <p:extLst>
      <p:ext uri="{BB962C8B-B14F-4D97-AF65-F5344CB8AC3E}">
        <p14:creationId xmlns:p14="http://schemas.microsoft.com/office/powerpoint/2010/main" val="3277555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CD09-F176-4BB7-87D4-F7CF2A18B7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C4BA25B2-4095-4770-A93E-F60D205572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A9DCC6-3BF4-4268-B250-785B0D4CEC93}"/>
              </a:ext>
            </a:extLst>
          </p:cNvPr>
          <p:cNvSpPr>
            <a:spLocks noGrp="1"/>
          </p:cNvSpPr>
          <p:nvPr>
            <p:ph type="dt" sz="half" idx="10"/>
          </p:nvPr>
        </p:nvSpPr>
        <p:spPr/>
        <p:txBody>
          <a:bodyPr/>
          <a:lstStyle/>
          <a:p>
            <a:fld id="{F679E560-363F-47DA-9329-B785D6285CB0}" type="datetime1">
              <a:rPr lang="en-SG" smtClean="0"/>
              <a:t>17/7/2019</a:t>
            </a:fld>
            <a:endParaRPr lang="en-SG"/>
          </a:p>
        </p:txBody>
      </p:sp>
      <p:sp>
        <p:nvSpPr>
          <p:cNvPr id="5" name="Footer Placeholder 4">
            <a:extLst>
              <a:ext uri="{FF2B5EF4-FFF2-40B4-BE49-F238E27FC236}">
                <a16:creationId xmlns:a16="http://schemas.microsoft.com/office/drawing/2014/main" id="{537EB206-FA92-4D6C-A00E-BE1D955E04BA}"/>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931562B8-E9AA-40D0-BEA1-1531965337CD}"/>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062798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5B43-557D-465F-BE8C-089D51D0FDC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50DB4979-A46B-4880-920C-6370F8C52C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B76F6291-BAD6-44D3-BCF9-43982D4BF1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645AA18F-4E46-48F5-9D98-ED5B887EA845}"/>
              </a:ext>
            </a:extLst>
          </p:cNvPr>
          <p:cNvSpPr>
            <a:spLocks noGrp="1"/>
          </p:cNvSpPr>
          <p:nvPr>
            <p:ph type="dt" sz="half" idx="10"/>
          </p:nvPr>
        </p:nvSpPr>
        <p:spPr/>
        <p:txBody>
          <a:bodyPr/>
          <a:lstStyle/>
          <a:p>
            <a:fld id="{B813FC5F-A0EB-4B33-94EB-B80D55486201}" type="datetime1">
              <a:rPr lang="en-SG" smtClean="0"/>
              <a:t>17/7/2019</a:t>
            </a:fld>
            <a:endParaRPr lang="en-SG"/>
          </a:p>
        </p:txBody>
      </p:sp>
      <p:sp>
        <p:nvSpPr>
          <p:cNvPr id="6" name="Footer Placeholder 5">
            <a:extLst>
              <a:ext uri="{FF2B5EF4-FFF2-40B4-BE49-F238E27FC236}">
                <a16:creationId xmlns:a16="http://schemas.microsoft.com/office/drawing/2014/main" id="{025828BC-DF03-4F28-A3EE-76E8E449EC84}"/>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E94B13B3-23FA-4B7F-8390-43F9EC4BF55F}"/>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995885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5F1CB-3384-4EAF-8ECA-820739454A51}"/>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CA781F8B-D514-4552-895E-8E7FBE5E57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994773-3371-4F29-B215-E72DB89828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30F09E7A-CBB1-450A-817C-C4ABAD0146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EDC126-FE95-42B9-9982-2B40253464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4B12018D-54CE-4E41-9724-E92793D56A4C}"/>
              </a:ext>
            </a:extLst>
          </p:cNvPr>
          <p:cNvSpPr>
            <a:spLocks noGrp="1"/>
          </p:cNvSpPr>
          <p:nvPr>
            <p:ph type="dt" sz="half" idx="10"/>
          </p:nvPr>
        </p:nvSpPr>
        <p:spPr/>
        <p:txBody>
          <a:bodyPr/>
          <a:lstStyle/>
          <a:p>
            <a:fld id="{DD3869C2-1417-43B1-86E5-F67379392913}" type="datetime1">
              <a:rPr lang="en-SG" smtClean="0"/>
              <a:t>17/7/2019</a:t>
            </a:fld>
            <a:endParaRPr lang="en-SG"/>
          </a:p>
        </p:txBody>
      </p:sp>
      <p:sp>
        <p:nvSpPr>
          <p:cNvPr id="8" name="Footer Placeholder 7">
            <a:extLst>
              <a:ext uri="{FF2B5EF4-FFF2-40B4-BE49-F238E27FC236}">
                <a16:creationId xmlns:a16="http://schemas.microsoft.com/office/drawing/2014/main" id="{01EA41D6-3AAA-4DFE-8A71-5BE48CF6CBF6}"/>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41DDBFB9-BF75-4109-AACA-1A76FB387D85}"/>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221731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AB12-8C0D-4F7F-812D-E3A8493CCCD9}"/>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9C43AC3A-641C-4987-AFDD-CCA7B7CE7580}"/>
              </a:ext>
            </a:extLst>
          </p:cNvPr>
          <p:cNvSpPr>
            <a:spLocks noGrp="1"/>
          </p:cNvSpPr>
          <p:nvPr>
            <p:ph type="dt" sz="half" idx="10"/>
          </p:nvPr>
        </p:nvSpPr>
        <p:spPr/>
        <p:txBody>
          <a:bodyPr/>
          <a:lstStyle/>
          <a:p>
            <a:fld id="{7DEB94B1-D52C-49D9-AB85-7471D8CA4FEE}" type="datetime1">
              <a:rPr lang="en-SG" smtClean="0"/>
              <a:t>17/7/2019</a:t>
            </a:fld>
            <a:endParaRPr lang="en-SG"/>
          </a:p>
        </p:txBody>
      </p:sp>
      <p:sp>
        <p:nvSpPr>
          <p:cNvPr id="4" name="Footer Placeholder 3">
            <a:extLst>
              <a:ext uri="{FF2B5EF4-FFF2-40B4-BE49-F238E27FC236}">
                <a16:creationId xmlns:a16="http://schemas.microsoft.com/office/drawing/2014/main" id="{BF350244-68CD-4B0B-AC82-DED520581FA0}"/>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73B4A0A9-A1D8-4453-B159-FE3613600FD7}"/>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806579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C825C6-D28C-401C-AC0A-82AB20E06737}"/>
              </a:ext>
            </a:extLst>
          </p:cNvPr>
          <p:cNvSpPr>
            <a:spLocks noGrp="1"/>
          </p:cNvSpPr>
          <p:nvPr>
            <p:ph type="dt" sz="half" idx="10"/>
          </p:nvPr>
        </p:nvSpPr>
        <p:spPr/>
        <p:txBody>
          <a:bodyPr/>
          <a:lstStyle/>
          <a:p>
            <a:fld id="{91011062-FDFD-4625-A372-775C40814971}" type="datetime1">
              <a:rPr lang="en-SG" smtClean="0"/>
              <a:t>17/7/2019</a:t>
            </a:fld>
            <a:endParaRPr lang="en-SG"/>
          </a:p>
        </p:txBody>
      </p:sp>
      <p:sp>
        <p:nvSpPr>
          <p:cNvPr id="3" name="Footer Placeholder 2">
            <a:extLst>
              <a:ext uri="{FF2B5EF4-FFF2-40B4-BE49-F238E27FC236}">
                <a16:creationId xmlns:a16="http://schemas.microsoft.com/office/drawing/2014/main" id="{F9D6A1DE-958F-4451-839E-46A16D344D3C}"/>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E41FBE61-0E7A-409D-8B33-EAFE566F757A}"/>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957025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68762-D0D3-41C6-B448-1A9ED7C7DD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5CA2326E-5F5D-447B-9F14-48681BC60D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7563120C-C070-446A-9F6A-385DEC074D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C1C959-04F4-4A2A-A434-194D41DABA03}"/>
              </a:ext>
            </a:extLst>
          </p:cNvPr>
          <p:cNvSpPr>
            <a:spLocks noGrp="1"/>
          </p:cNvSpPr>
          <p:nvPr>
            <p:ph type="dt" sz="half" idx="10"/>
          </p:nvPr>
        </p:nvSpPr>
        <p:spPr/>
        <p:txBody>
          <a:bodyPr/>
          <a:lstStyle/>
          <a:p>
            <a:fld id="{75306E70-9390-4612-94F7-AAA95BCEE4EF}" type="datetime1">
              <a:rPr lang="en-SG" smtClean="0"/>
              <a:t>17/7/2019</a:t>
            </a:fld>
            <a:endParaRPr lang="en-SG"/>
          </a:p>
        </p:txBody>
      </p:sp>
      <p:sp>
        <p:nvSpPr>
          <p:cNvPr id="6" name="Footer Placeholder 5">
            <a:extLst>
              <a:ext uri="{FF2B5EF4-FFF2-40B4-BE49-F238E27FC236}">
                <a16:creationId xmlns:a16="http://schemas.microsoft.com/office/drawing/2014/main" id="{CEAD3ED3-6AEE-495D-A988-51AB352396DC}"/>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6D08989A-EC2E-4023-A11F-EAC30ADEA76C}"/>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39694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9E245-E4F6-464D-97A3-860F0194C8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09F6A4D7-8BD9-4700-A4F9-CB78A458C3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FC61AF59-D996-4135-83FB-DB9C17D713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09AE38-A366-42A6-91A9-801BB5B765D3}"/>
              </a:ext>
            </a:extLst>
          </p:cNvPr>
          <p:cNvSpPr>
            <a:spLocks noGrp="1"/>
          </p:cNvSpPr>
          <p:nvPr>
            <p:ph type="dt" sz="half" idx="10"/>
          </p:nvPr>
        </p:nvSpPr>
        <p:spPr/>
        <p:txBody>
          <a:bodyPr/>
          <a:lstStyle/>
          <a:p>
            <a:fld id="{F50965AD-2689-46AB-81ED-421FBD07F4F2}" type="datetime1">
              <a:rPr lang="en-SG" smtClean="0"/>
              <a:t>17/7/2019</a:t>
            </a:fld>
            <a:endParaRPr lang="en-SG"/>
          </a:p>
        </p:txBody>
      </p:sp>
      <p:sp>
        <p:nvSpPr>
          <p:cNvPr id="6" name="Footer Placeholder 5">
            <a:extLst>
              <a:ext uri="{FF2B5EF4-FFF2-40B4-BE49-F238E27FC236}">
                <a16:creationId xmlns:a16="http://schemas.microsoft.com/office/drawing/2014/main" id="{88B16CCC-2996-46B5-94D0-E836C73C1ABD}"/>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D7F67B5B-972D-4E28-B722-D32DC33EB304}"/>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214235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4E96-E47E-41CA-9BFE-1A50D668E801}"/>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182A0458-8CC0-4B82-B535-20928D9612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7A47AD76-1DB5-4BDA-9327-1CFDA1D1CB0C}"/>
              </a:ext>
            </a:extLst>
          </p:cNvPr>
          <p:cNvSpPr>
            <a:spLocks noGrp="1"/>
          </p:cNvSpPr>
          <p:nvPr>
            <p:ph type="dt" sz="half" idx="10"/>
          </p:nvPr>
        </p:nvSpPr>
        <p:spPr/>
        <p:txBody>
          <a:bodyPr/>
          <a:lstStyle/>
          <a:p>
            <a:fld id="{E8F6331C-DC7C-4873-824C-0E1139A464ED}" type="datetime1">
              <a:rPr lang="en-SG" smtClean="0"/>
              <a:t>17/7/2019</a:t>
            </a:fld>
            <a:endParaRPr lang="en-SG"/>
          </a:p>
        </p:txBody>
      </p:sp>
      <p:sp>
        <p:nvSpPr>
          <p:cNvPr id="5" name="Footer Placeholder 4">
            <a:extLst>
              <a:ext uri="{FF2B5EF4-FFF2-40B4-BE49-F238E27FC236}">
                <a16:creationId xmlns:a16="http://schemas.microsoft.com/office/drawing/2014/main" id="{236184BF-6105-4636-8B78-1F33435B68AD}"/>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87DC7500-197C-4117-A550-AED3B26E9C41}"/>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1671374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16260F-0D76-463B-B95F-E443539776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10CA128F-3E79-4994-9C4F-4BE105F67C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917928D6-31AC-48FA-8B31-E6A05091225B}"/>
              </a:ext>
            </a:extLst>
          </p:cNvPr>
          <p:cNvSpPr>
            <a:spLocks noGrp="1"/>
          </p:cNvSpPr>
          <p:nvPr>
            <p:ph type="dt" sz="half" idx="10"/>
          </p:nvPr>
        </p:nvSpPr>
        <p:spPr/>
        <p:txBody>
          <a:bodyPr/>
          <a:lstStyle/>
          <a:p>
            <a:fld id="{F37C3AD0-4D5A-41D2-96C8-B0CDD21B9C1B}" type="datetime1">
              <a:rPr lang="en-SG" smtClean="0"/>
              <a:t>17/7/2019</a:t>
            </a:fld>
            <a:endParaRPr lang="en-SG"/>
          </a:p>
        </p:txBody>
      </p:sp>
      <p:sp>
        <p:nvSpPr>
          <p:cNvPr id="5" name="Footer Placeholder 4">
            <a:extLst>
              <a:ext uri="{FF2B5EF4-FFF2-40B4-BE49-F238E27FC236}">
                <a16:creationId xmlns:a16="http://schemas.microsoft.com/office/drawing/2014/main" id="{55D398A4-9943-4B27-ABA7-C7E0AD157425}"/>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A556EE1-BC76-4AEF-9617-E01A276C5C23}"/>
              </a:ext>
            </a:extLst>
          </p:cNvPr>
          <p:cNvSpPr>
            <a:spLocks noGrp="1"/>
          </p:cNvSpPr>
          <p:nvPr>
            <p:ph type="sldNum" sz="quarter" idx="12"/>
          </p:nvPr>
        </p:nvSpPr>
        <p:spPr/>
        <p:txBody>
          <a:bodyPr/>
          <a:lstStyle/>
          <a:p>
            <a:fld id="{4E4279E2-3CE9-410A-A01F-F45FACCC4273}" type="slidenum">
              <a:rPr lang="en-SG" smtClean="0"/>
              <a:t>‹#›</a:t>
            </a:fld>
            <a:endParaRPr lang="en-SG"/>
          </a:p>
        </p:txBody>
      </p:sp>
    </p:spTree>
    <p:extLst>
      <p:ext uri="{BB962C8B-B14F-4D97-AF65-F5344CB8AC3E}">
        <p14:creationId xmlns:p14="http://schemas.microsoft.com/office/powerpoint/2010/main" val="3185208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E51F6D-F0F4-4903-9FE0-C725953F4C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2FEE6765-8285-4521-A346-7781CD2A73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6E855E81-6BBA-47A5-B09F-1DD3E3DB5A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4CDCA1-7C63-4AED-9ADB-6242C4B68DDC}" type="datetime1">
              <a:rPr lang="en-SG" smtClean="0"/>
              <a:t>17/7/2019</a:t>
            </a:fld>
            <a:endParaRPr lang="en-SG"/>
          </a:p>
        </p:txBody>
      </p:sp>
      <p:sp>
        <p:nvSpPr>
          <p:cNvPr id="5" name="Footer Placeholder 4">
            <a:extLst>
              <a:ext uri="{FF2B5EF4-FFF2-40B4-BE49-F238E27FC236}">
                <a16:creationId xmlns:a16="http://schemas.microsoft.com/office/drawing/2014/main" id="{B7384F6A-61A9-452B-B147-733E6833AE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B7F4303A-AFFD-4137-9283-6E506762EF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4279E2-3CE9-410A-A01F-F45FACCC4273}" type="slidenum">
              <a:rPr lang="en-SG" smtClean="0"/>
              <a:t>‹#›</a:t>
            </a:fld>
            <a:endParaRPr lang="en-SG"/>
          </a:p>
        </p:txBody>
      </p:sp>
    </p:spTree>
    <p:extLst>
      <p:ext uri="{BB962C8B-B14F-4D97-AF65-F5344CB8AC3E}">
        <p14:creationId xmlns:p14="http://schemas.microsoft.com/office/powerpoint/2010/main" val="820082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www.bloomberg.com/news/articles/2019-07-02/revolve-draws-slew-of-bull-ratings-on-savvy-influencer-strategy"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fortune.com/2015/11/11/revolve-clothing-profile/" TargetMode="External"/><Relationship Id="rId2" Type="http://schemas.openxmlformats.org/officeDocument/2006/relationships/hyperlink" Target="https://www.inc.com/michelle-cheng/how-revolve-has-built-a-billion-dollar-fashion-company-for-millennial-women.html" TargetMode="External"/><Relationship Id="rId1" Type="http://schemas.openxmlformats.org/officeDocument/2006/relationships/slideLayout" Target="../slideLayouts/slideLayout1.xml"/><Relationship Id="rId5" Type="http://schemas.openxmlformats.org/officeDocument/2006/relationships/hyperlink" Target="https://seekingalpha.com/article/4270104-strong-debut-revolve-demonstrates-growing-interest-kol-led-e-commerce-chinese-peer-mogu-3" TargetMode="External"/><Relationship Id="rId4" Type="http://schemas.openxmlformats.org/officeDocument/2006/relationships/hyperlink" Target="https://qz.com/quartzy/1433517/asos-and-revolve-are-quietly-revolutionizing-the-private-label-bran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5"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7"/>
              <a:ext cx="7540619" cy="1644519"/>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a:t>
            </a:fld>
            <a:endParaRPr lang="en-SG" dirty="0"/>
          </a:p>
        </p:txBody>
      </p:sp>
      <p:sp>
        <p:nvSpPr>
          <p:cNvPr id="40" name="TextBox 39">
            <a:extLst>
              <a:ext uri="{FF2B5EF4-FFF2-40B4-BE49-F238E27FC236}">
                <a16:creationId xmlns:a16="http://schemas.microsoft.com/office/drawing/2014/main" id="{7024E4B3-532E-4881-B1E0-7B4BE45992A6}"/>
              </a:ext>
            </a:extLst>
          </p:cNvPr>
          <p:cNvSpPr txBox="1"/>
          <p:nvPr/>
        </p:nvSpPr>
        <p:spPr>
          <a:xfrm>
            <a:off x="350960" y="2155717"/>
            <a:ext cx="3498073" cy="707886"/>
          </a:xfrm>
          <a:prstGeom prst="rect">
            <a:avLst/>
          </a:prstGeom>
          <a:noFill/>
        </p:spPr>
        <p:txBody>
          <a:bodyPr wrap="none" rtlCol="0">
            <a:spAutoFit/>
          </a:bodyPr>
          <a:lstStyle/>
          <a:p>
            <a:r>
              <a:rPr lang="en-SG" sz="4000" b="1" dirty="0">
                <a:latin typeface="Bahnschrift Light" panose="020B0502040204020203" pitchFamily="34" charset="0"/>
              </a:rPr>
              <a:t>Revolve Group</a:t>
            </a:r>
          </a:p>
        </p:txBody>
      </p:sp>
      <p:sp>
        <p:nvSpPr>
          <p:cNvPr id="2" name="TextBox 1">
            <a:extLst>
              <a:ext uri="{FF2B5EF4-FFF2-40B4-BE49-F238E27FC236}">
                <a16:creationId xmlns:a16="http://schemas.microsoft.com/office/drawing/2014/main" id="{9C722D29-55C1-43B0-9FB8-71651DA4EFF1}"/>
              </a:ext>
            </a:extLst>
          </p:cNvPr>
          <p:cNvSpPr txBox="1"/>
          <p:nvPr/>
        </p:nvSpPr>
        <p:spPr>
          <a:xfrm>
            <a:off x="350960" y="2729784"/>
            <a:ext cx="4099088" cy="2246769"/>
          </a:xfrm>
          <a:prstGeom prst="rect">
            <a:avLst/>
          </a:prstGeom>
          <a:noFill/>
        </p:spPr>
        <p:txBody>
          <a:bodyPr wrap="square" rtlCol="0">
            <a:spAutoFit/>
          </a:bodyPr>
          <a:lstStyle/>
          <a:p>
            <a:r>
              <a:rPr lang="en-SG" sz="2000" dirty="0">
                <a:latin typeface="Bahnschrift Light" panose="020B0502040204020203" pitchFamily="34" charset="0"/>
              </a:rPr>
              <a:t>Data and Influencer driven fashion</a:t>
            </a:r>
            <a:br>
              <a:rPr lang="en-SG" sz="2000" dirty="0">
                <a:latin typeface="Bahnschrift Light" panose="020B0502040204020203" pitchFamily="34" charset="0"/>
              </a:rPr>
            </a:br>
            <a:br>
              <a:rPr lang="en-SG" sz="2000" dirty="0">
                <a:latin typeface="Bahnschrift Light" panose="020B0502040204020203" pitchFamily="34" charset="0"/>
              </a:rPr>
            </a:br>
            <a:r>
              <a:rPr lang="en-SG" sz="2000" dirty="0">
                <a:latin typeface="Bahnschrift Light" panose="020B0502040204020203" pitchFamily="34" charset="0"/>
              </a:rPr>
              <a:t>NYSE : RVLV</a:t>
            </a:r>
            <a:br>
              <a:rPr lang="en-SG" sz="2000" dirty="0">
                <a:latin typeface="Bahnschrift Light" panose="020B0502040204020203" pitchFamily="34" charset="0"/>
              </a:rPr>
            </a:br>
            <a:r>
              <a:rPr lang="en-SG" sz="2000" dirty="0">
                <a:latin typeface="Bahnschrift Light" panose="020B0502040204020203" pitchFamily="34" charset="0"/>
              </a:rPr>
              <a:t>Consumer Discretionary / Retail / E-Commerce Discretionary</a:t>
            </a:r>
            <a:br>
              <a:rPr lang="en-SG" sz="2000" dirty="0">
                <a:latin typeface="Bahnschrift Light" panose="020B0502040204020203" pitchFamily="34" charset="0"/>
              </a:rPr>
            </a:br>
            <a:r>
              <a:rPr lang="en-SG" sz="2000" dirty="0">
                <a:latin typeface="Bahnschrift Light" panose="020B0502040204020203" pitchFamily="34" charset="0"/>
              </a:rPr>
              <a:t>Price: $37.85</a:t>
            </a:r>
            <a:br>
              <a:rPr lang="en-SG" sz="2000" dirty="0">
                <a:latin typeface="Bahnschrift Light" panose="020B0502040204020203" pitchFamily="34" charset="0"/>
              </a:rPr>
            </a:br>
            <a:endParaRPr lang="en-SG" sz="2000" dirty="0">
              <a:latin typeface="Bahnschrift Light" panose="020B0502040204020203" pitchFamily="34" charset="0"/>
            </a:endParaRPr>
          </a:p>
        </p:txBody>
      </p:sp>
      <p:sp>
        <p:nvSpPr>
          <p:cNvPr id="37" name="TextBox 36">
            <a:extLst>
              <a:ext uri="{FF2B5EF4-FFF2-40B4-BE49-F238E27FC236}">
                <a16:creationId xmlns:a16="http://schemas.microsoft.com/office/drawing/2014/main" id="{1D8F0B2E-B0DE-4CB6-A10E-F704542EFB9E}"/>
              </a:ext>
            </a:extLst>
          </p:cNvPr>
          <p:cNvSpPr txBox="1"/>
          <p:nvPr/>
        </p:nvSpPr>
        <p:spPr>
          <a:xfrm>
            <a:off x="312656" y="5935972"/>
            <a:ext cx="3373224" cy="369332"/>
          </a:xfrm>
          <a:prstGeom prst="rect">
            <a:avLst/>
          </a:prstGeom>
          <a:noFill/>
        </p:spPr>
        <p:txBody>
          <a:bodyPr wrap="square" rtlCol="0">
            <a:spAutoFit/>
          </a:bodyPr>
          <a:lstStyle/>
          <a:p>
            <a:r>
              <a:rPr lang="en-SG" dirty="0">
                <a:latin typeface="Bahnschrift Light" panose="020B0502040204020203" pitchFamily="34" charset="0"/>
              </a:rPr>
              <a:t>Date 17</a:t>
            </a:r>
            <a:r>
              <a:rPr lang="en-SG" baseline="30000" dirty="0">
                <a:latin typeface="Bahnschrift Light" panose="020B0502040204020203" pitchFamily="34" charset="0"/>
              </a:rPr>
              <a:t>th</a:t>
            </a:r>
            <a:r>
              <a:rPr lang="en-SG" dirty="0">
                <a:latin typeface="Bahnschrift Light" panose="020B0502040204020203" pitchFamily="34" charset="0"/>
              </a:rPr>
              <a:t> July 2019</a:t>
            </a:r>
          </a:p>
        </p:txBody>
      </p:sp>
      <p:pic>
        <p:nvPicPr>
          <p:cNvPr id="36" name="Picture 35" descr="A person sitting on a table&#10;&#10;Description automatically generated">
            <a:extLst>
              <a:ext uri="{FF2B5EF4-FFF2-40B4-BE49-F238E27FC236}">
                <a16:creationId xmlns:a16="http://schemas.microsoft.com/office/drawing/2014/main" id="{1436650E-B3B4-4390-997A-B9FF784FB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8919" y="1147537"/>
            <a:ext cx="7210425" cy="4457700"/>
          </a:xfrm>
          <a:prstGeom prst="rect">
            <a:avLst/>
          </a:prstGeom>
        </p:spPr>
      </p:pic>
    </p:spTree>
    <p:extLst>
      <p:ext uri="{BB962C8B-B14F-4D97-AF65-F5344CB8AC3E}">
        <p14:creationId xmlns:p14="http://schemas.microsoft.com/office/powerpoint/2010/main" val="216143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2</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960793" cy="584775"/>
          </a:xfrm>
          <a:prstGeom prst="rect">
            <a:avLst/>
          </a:prstGeom>
          <a:noFill/>
        </p:spPr>
        <p:txBody>
          <a:bodyPr wrap="none" rtlCol="0">
            <a:spAutoFit/>
          </a:bodyPr>
          <a:lstStyle/>
          <a:p>
            <a:r>
              <a:rPr lang="en-SG" sz="3200" b="1" dirty="0">
                <a:latin typeface="Bahnschrift Light" panose="020B0502040204020203" pitchFamily="34" charset="0"/>
              </a:rPr>
              <a:t>Summary</a:t>
            </a:r>
          </a:p>
        </p:txBody>
      </p:sp>
      <p:sp>
        <p:nvSpPr>
          <p:cNvPr id="71" name="Rectangle 70">
            <a:extLst>
              <a:ext uri="{FF2B5EF4-FFF2-40B4-BE49-F238E27FC236}">
                <a16:creationId xmlns:a16="http://schemas.microsoft.com/office/drawing/2014/main" id="{D164E290-74AC-4FCA-A172-38AF824D5C85}"/>
              </a:ext>
            </a:extLst>
          </p:cNvPr>
          <p:cNvSpPr/>
          <p:nvPr/>
        </p:nvSpPr>
        <p:spPr>
          <a:xfrm>
            <a:off x="312654" y="999236"/>
            <a:ext cx="74800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Company Description</a:t>
            </a:r>
          </a:p>
        </p:txBody>
      </p:sp>
      <p:sp>
        <p:nvSpPr>
          <p:cNvPr id="76" name="Rectangle 75">
            <a:extLst>
              <a:ext uri="{FF2B5EF4-FFF2-40B4-BE49-F238E27FC236}">
                <a16:creationId xmlns:a16="http://schemas.microsoft.com/office/drawing/2014/main" id="{F336DB4A-5F05-47FB-BF73-F2A8452E8A29}"/>
              </a:ext>
            </a:extLst>
          </p:cNvPr>
          <p:cNvSpPr/>
          <p:nvPr/>
        </p:nvSpPr>
        <p:spPr>
          <a:xfrm>
            <a:off x="312654" y="1405532"/>
            <a:ext cx="7480065" cy="154588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Started in 2003, Revolve is an online based fashion retailer targeting the Millennials and Generation Z consumers. Revolve offers over 45,000 apparel, footwear, accessories and beauty styles. They carry more than 500 established and owned brands, with a focus on premium lifestyle brands. Millennials are born between 1982 and 2000 and Generation Z are born after the 2000s.</a:t>
            </a:r>
          </a:p>
        </p:txBody>
      </p:sp>
      <p:sp>
        <p:nvSpPr>
          <p:cNvPr id="44" name="Rectangle 43">
            <a:extLst>
              <a:ext uri="{FF2B5EF4-FFF2-40B4-BE49-F238E27FC236}">
                <a16:creationId xmlns:a16="http://schemas.microsoft.com/office/drawing/2014/main" id="{8276ADE8-AC3A-4FD4-84A6-A29CBD270D05}"/>
              </a:ext>
            </a:extLst>
          </p:cNvPr>
          <p:cNvSpPr/>
          <p:nvPr/>
        </p:nvSpPr>
        <p:spPr>
          <a:xfrm>
            <a:off x="312654" y="3103532"/>
            <a:ext cx="7480064"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What makes them Different</a:t>
            </a:r>
          </a:p>
        </p:txBody>
      </p:sp>
      <p:sp>
        <p:nvSpPr>
          <p:cNvPr id="46" name="Rectangle 45">
            <a:extLst>
              <a:ext uri="{FF2B5EF4-FFF2-40B4-BE49-F238E27FC236}">
                <a16:creationId xmlns:a16="http://schemas.microsoft.com/office/drawing/2014/main" id="{EBEF3F9B-3FAB-44BB-AC47-48CBE7DB7607}"/>
              </a:ext>
            </a:extLst>
          </p:cNvPr>
          <p:cNvSpPr/>
          <p:nvPr/>
        </p:nvSpPr>
        <p:spPr>
          <a:xfrm>
            <a:off x="312653" y="3553619"/>
            <a:ext cx="7480063" cy="210246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Revolve is unique due to their approach in using influencers to reach their consumers. Influencers are personalities on social media platforms such as Instagram, YouTube, Snapchat and Facebook.</a:t>
            </a:r>
            <a:br>
              <a:rPr lang="en-SG" dirty="0">
                <a:solidFill>
                  <a:schemeClr val="tx1"/>
                </a:solidFill>
              </a:rPr>
            </a:br>
            <a:br>
              <a:rPr lang="en-SG" dirty="0">
                <a:solidFill>
                  <a:schemeClr val="tx1"/>
                </a:solidFill>
              </a:rPr>
            </a:br>
            <a:r>
              <a:rPr lang="en-SG" dirty="0">
                <a:solidFill>
                  <a:schemeClr val="tx1"/>
                </a:solidFill>
              </a:rPr>
              <a:t>By partnering with significant influencers while creating buzzworthy events, they ensure their marketing efforts deliver authentic, aspirational experiences and lifestyle content that drive loyalty and engagement. </a:t>
            </a:r>
          </a:p>
        </p:txBody>
      </p:sp>
      <p:pic>
        <p:nvPicPr>
          <p:cNvPr id="42" name="Picture 41">
            <a:extLst>
              <a:ext uri="{FF2B5EF4-FFF2-40B4-BE49-F238E27FC236}">
                <a16:creationId xmlns:a16="http://schemas.microsoft.com/office/drawing/2014/main" id="{37B71EB9-2ADF-4A98-ABC2-435DB5A1C9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3766" y="994478"/>
            <a:ext cx="3905578" cy="5379882"/>
          </a:xfrm>
          <a:prstGeom prst="rect">
            <a:avLst/>
          </a:prstGeom>
        </p:spPr>
      </p:pic>
      <p:pic>
        <p:nvPicPr>
          <p:cNvPr id="2" name="Picture 1">
            <a:extLst>
              <a:ext uri="{FF2B5EF4-FFF2-40B4-BE49-F238E27FC236}">
                <a16:creationId xmlns:a16="http://schemas.microsoft.com/office/drawing/2014/main" id="{B59D76B5-6529-405A-90EE-1FA975EA84ED}"/>
              </a:ext>
            </a:extLst>
          </p:cNvPr>
          <p:cNvPicPr>
            <a:picLocks noChangeAspect="1"/>
          </p:cNvPicPr>
          <p:nvPr/>
        </p:nvPicPr>
        <p:blipFill>
          <a:blip r:embed="rId3"/>
          <a:stretch>
            <a:fillRect/>
          </a:stretch>
        </p:blipFill>
        <p:spPr>
          <a:xfrm>
            <a:off x="1361187" y="5722804"/>
            <a:ext cx="1337038" cy="699374"/>
          </a:xfrm>
          <a:prstGeom prst="rect">
            <a:avLst/>
          </a:prstGeom>
        </p:spPr>
      </p:pic>
      <p:pic>
        <p:nvPicPr>
          <p:cNvPr id="3" name="Picture 2">
            <a:extLst>
              <a:ext uri="{FF2B5EF4-FFF2-40B4-BE49-F238E27FC236}">
                <a16:creationId xmlns:a16="http://schemas.microsoft.com/office/drawing/2014/main" id="{E1D8C315-E934-4BF5-944A-2D4F732DC6CD}"/>
              </a:ext>
            </a:extLst>
          </p:cNvPr>
          <p:cNvPicPr>
            <a:picLocks noChangeAspect="1"/>
          </p:cNvPicPr>
          <p:nvPr/>
        </p:nvPicPr>
        <p:blipFill rotWithShape="1">
          <a:blip r:embed="rId4"/>
          <a:srcRect t="30490" b="29659"/>
          <a:stretch/>
        </p:blipFill>
        <p:spPr>
          <a:xfrm>
            <a:off x="2345761" y="5683440"/>
            <a:ext cx="2022049" cy="805810"/>
          </a:xfrm>
          <a:prstGeom prst="rect">
            <a:avLst/>
          </a:prstGeom>
        </p:spPr>
      </p:pic>
      <p:pic>
        <p:nvPicPr>
          <p:cNvPr id="34" name="Picture 33">
            <a:extLst>
              <a:ext uri="{FF2B5EF4-FFF2-40B4-BE49-F238E27FC236}">
                <a16:creationId xmlns:a16="http://schemas.microsoft.com/office/drawing/2014/main" id="{644113A4-B2A7-444A-ACAE-A5751ACC939E}"/>
              </a:ext>
            </a:extLst>
          </p:cNvPr>
          <p:cNvPicPr>
            <a:picLocks noChangeAspect="1"/>
          </p:cNvPicPr>
          <p:nvPr/>
        </p:nvPicPr>
        <p:blipFill>
          <a:blip r:embed="rId5"/>
          <a:stretch>
            <a:fillRect/>
          </a:stretch>
        </p:blipFill>
        <p:spPr>
          <a:xfrm>
            <a:off x="4432939" y="5703980"/>
            <a:ext cx="720365" cy="720365"/>
          </a:xfrm>
          <a:prstGeom prst="rect">
            <a:avLst/>
          </a:prstGeom>
        </p:spPr>
      </p:pic>
      <p:pic>
        <p:nvPicPr>
          <p:cNvPr id="36" name="Picture 35">
            <a:extLst>
              <a:ext uri="{FF2B5EF4-FFF2-40B4-BE49-F238E27FC236}">
                <a16:creationId xmlns:a16="http://schemas.microsoft.com/office/drawing/2014/main" id="{0167CDF7-95C0-4711-A074-786482728494}"/>
              </a:ext>
            </a:extLst>
          </p:cNvPr>
          <p:cNvPicPr>
            <a:picLocks noChangeAspect="1"/>
          </p:cNvPicPr>
          <p:nvPr/>
        </p:nvPicPr>
        <p:blipFill>
          <a:blip r:embed="rId6"/>
          <a:stretch>
            <a:fillRect/>
          </a:stretch>
        </p:blipFill>
        <p:spPr>
          <a:xfrm>
            <a:off x="5469359" y="5726434"/>
            <a:ext cx="1772239" cy="666362"/>
          </a:xfrm>
          <a:prstGeom prst="rect">
            <a:avLst/>
          </a:prstGeom>
        </p:spPr>
      </p:pic>
    </p:spTree>
    <p:extLst>
      <p:ext uri="{BB962C8B-B14F-4D97-AF65-F5344CB8AC3E}">
        <p14:creationId xmlns:p14="http://schemas.microsoft.com/office/powerpoint/2010/main" val="3204225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3</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4940776" cy="584775"/>
          </a:xfrm>
          <a:prstGeom prst="rect">
            <a:avLst/>
          </a:prstGeom>
          <a:noFill/>
        </p:spPr>
        <p:txBody>
          <a:bodyPr wrap="none" rtlCol="0">
            <a:spAutoFit/>
          </a:bodyPr>
          <a:lstStyle/>
          <a:p>
            <a:r>
              <a:rPr lang="en-SG" sz="3200" b="1" dirty="0">
                <a:latin typeface="Bahnschrift Light" panose="020B0502040204020203" pitchFamily="34" charset="0"/>
              </a:rPr>
              <a:t>Selected Financial Metrics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Net Sales</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Gross Margins</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Net Income</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Adjusted EBITDA margins</a:t>
            </a:r>
          </a:p>
        </p:txBody>
      </p:sp>
      <p:pic>
        <p:nvPicPr>
          <p:cNvPr id="37" name="Picture 36">
            <a:extLst>
              <a:ext uri="{FF2B5EF4-FFF2-40B4-BE49-F238E27FC236}">
                <a16:creationId xmlns:a16="http://schemas.microsoft.com/office/drawing/2014/main" id="{3246748E-4458-435A-A85C-33CAD766E0D1}"/>
              </a:ext>
            </a:extLst>
          </p:cNvPr>
          <p:cNvPicPr>
            <a:picLocks noChangeAspect="1"/>
          </p:cNvPicPr>
          <p:nvPr/>
        </p:nvPicPr>
        <p:blipFill>
          <a:blip r:embed="rId2"/>
          <a:stretch>
            <a:fillRect/>
          </a:stretch>
        </p:blipFill>
        <p:spPr>
          <a:xfrm>
            <a:off x="6895698" y="1362454"/>
            <a:ext cx="3894798" cy="2341023"/>
          </a:xfrm>
          <a:prstGeom prst="rect">
            <a:avLst/>
          </a:prstGeom>
        </p:spPr>
      </p:pic>
      <p:pic>
        <p:nvPicPr>
          <p:cNvPr id="41" name="Picture 40">
            <a:extLst>
              <a:ext uri="{FF2B5EF4-FFF2-40B4-BE49-F238E27FC236}">
                <a16:creationId xmlns:a16="http://schemas.microsoft.com/office/drawing/2014/main" id="{92978E18-9D49-47B5-BA2F-DAFF6CF9CE62}"/>
              </a:ext>
            </a:extLst>
          </p:cNvPr>
          <p:cNvPicPr>
            <a:picLocks noChangeAspect="1"/>
          </p:cNvPicPr>
          <p:nvPr/>
        </p:nvPicPr>
        <p:blipFill>
          <a:blip r:embed="rId2"/>
          <a:stretch>
            <a:fillRect/>
          </a:stretch>
        </p:blipFill>
        <p:spPr>
          <a:xfrm>
            <a:off x="1239614" y="1295559"/>
            <a:ext cx="3894799" cy="2341023"/>
          </a:xfrm>
          <a:prstGeom prst="rect">
            <a:avLst/>
          </a:prstGeom>
        </p:spPr>
      </p:pic>
      <p:pic>
        <p:nvPicPr>
          <p:cNvPr id="42" name="Picture 41">
            <a:extLst>
              <a:ext uri="{FF2B5EF4-FFF2-40B4-BE49-F238E27FC236}">
                <a16:creationId xmlns:a16="http://schemas.microsoft.com/office/drawing/2014/main" id="{FA1C950D-3E1D-4641-BA34-5E4560A3B50A}"/>
              </a:ext>
            </a:extLst>
          </p:cNvPr>
          <p:cNvPicPr>
            <a:picLocks noChangeAspect="1"/>
          </p:cNvPicPr>
          <p:nvPr/>
        </p:nvPicPr>
        <p:blipFill>
          <a:blip r:embed="rId3"/>
          <a:stretch>
            <a:fillRect/>
          </a:stretch>
        </p:blipFill>
        <p:spPr>
          <a:xfrm>
            <a:off x="1239613" y="4083704"/>
            <a:ext cx="3894799" cy="2341023"/>
          </a:xfrm>
          <a:prstGeom prst="rect">
            <a:avLst/>
          </a:prstGeom>
        </p:spPr>
      </p:pic>
      <p:pic>
        <p:nvPicPr>
          <p:cNvPr id="43" name="Picture 42">
            <a:extLst>
              <a:ext uri="{FF2B5EF4-FFF2-40B4-BE49-F238E27FC236}">
                <a16:creationId xmlns:a16="http://schemas.microsoft.com/office/drawing/2014/main" id="{AA122596-C83A-4B00-8343-844E20EAF747}"/>
              </a:ext>
            </a:extLst>
          </p:cNvPr>
          <p:cNvPicPr>
            <a:picLocks noChangeAspect="1"/>
          </p:cNvPicPr>
          <p:nvPr/>
        </p:nvPicPr>
        <p:blipFill>
          <a:blip r:embed="rId4"/>
          <a:stretch>
            <a:fillRect/>
          </a:stretch>
        </p:blipFill>
        <p:spPr>
          <a:xfrm>
            <a:off x="6895698" y="4121164"/>
            <a:ext cx="3894798" cy="2341022"/>
          </a:xfrm>
          <a:prstGeom prst="rect">
            <a:avLst/>
          </a:prstGeom>
        </p:spPr>
      </p:pic>
    </p:spTree>
    <p:extLst>
      <p:ext uri="{BB962C8B-B14F-4D97-AF65-F5344CB8AC3E}">
        <p14:creationId xmlns:p14="http://schemas.microsoft.com/office/powerpoint/2010/main" val="3197024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4</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4940776" cy="584775"/>
          </a:xfrm>
          <a:prstGeom prst="rect">
            <a:avLst/>
          </a:prstGeom>
          <a:noFill/>
        </p:spPr>
        <p:txBody>
          <a:bodyPr wrap="none" rtlCol="0">
            <a:spAutoFit/>
          </a:bodyPr>
          <a:lstStyle/>
          <a:p>
            <a:r>
              <a:rPr lang="en-SG" sz="3200" b="1" dirty="0">
                <a:latin typeface="Bahnschrift Light" panose="020B0502040204020203" pitchFamily="34" charset="0"/>
              </a:rPr>
              <a:t>Selected Financial Metrics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Active Customers</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Total Orders Placed</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Average Order Value</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Company is highly liquid</a:t>
            </a:r>
          </a:p>
        </p:txBody>
      </p:sp>
      <p:pic>
        <p:nvPicPr>
          <p:cNvPr id="2" name="Picture 1">
            <a:extLst>
              <a:ext uri="{FF2B5EF4-FFF2-40B4-BE49-F238E27FC236}">
                <a16:creationId xmlns:a16="http://schemas.microsoft.com/office/drawing/2014/main" id="{B7EB972E-6F03-42C1-9D87-7F47BE96C6FC}"/>
              </a:ext>
            </a:extLst>
          </p:cNvPr>
          <p:cNvPicPr>
            <a:picLocks noChangeAspect="1"/>
          </p:cNvPicPr>
          <p:nvPr/>
        </p:nvPicPr>
        <p:blipFill>
          <a:blip r:embed="rId2"/>
          <a:stretch>
            <a:fillRect/>
          </a:stretch>
        </p:blipFill>
        <p:spPr>
          <a:xfrm>
            <a:off x="1092192" y="1281085"/>
            <a:ext cx="4114290" cy="2472951"/>
          </a:xfrm>
          <a:prstGeom prst="rect">
            <a:avLst/>
          </a:prstGeom>
        </p:spPr>
      </p:pic>
      <p:pic>
        <p:nvPicPr>
          <p:cNvPr id="3" name="Picture 2">
            <a:extLst>
              <a:ext uri="{FF2B5EF4-FFF2-40B4-BE49-F238E27FC236}">
                <a16:creationId xmlns:a16="http://schemas.microsoft.com/office/drawing/2014/main" id="{70D8A79F-744D-402F-BAE4-6BB3178A61ED}"/>
              </a:ext>
            </a:extLst>
          </p:cNvPr>
          <p:cNvPicPr>
            <a:picLocks noChangeAspect="1"/>
          </p:cNvPicPr>
          <p:nvPr/>
        </p:nvPicPr>
        <p:blipFill>
          <a:blip r:embed="rId3"/>
          <a:stretch>
            <a:fillRect/>
          </a:stretch>
        </p:blipFill>
        <p:spPr>
          <a:xfrm>
            <a:off x="6944614" y="1276961"/>
            <a:ext cx="4114291" cy="2476244"/>
          </a:xfrm>
          <a:prstGeom prst="rect">
            <a:avLst/>
          </a:prstGeom>
        </p:spPr>
      </p:pic>
      <p:pic>
        <p:nvPicPr>
          <p:cNvPr id="34" name="Picture 33">
            <a:extLst>
              <a:ext uri="{FF2B5EF4-FFF2-40B4-BE49-F238E27FC236}">
                <a16:creationId xmlns:a16="http://schemas.microsoft.com/office/drawing/2014/main" id="{B86F4CF8-B987-4209-AE9D-115B114CE865}"/>
              </a:ext>
            </a:extLst>
          </p:cNvPr>
          <p:cNvPicPr>
            <a:picLocks noChangeAspect="1"/>
          </p:cNvPicPr>
          <p:nvPr/>
        </p:nvPicPr>
        <p:blipFill>
          <a:blip r:embed="rId4"/>
          <a:stretch>
            <a:fillRect/>
          </a:stretch>
        </p:blipFill>
        <p:spPr>
          <a:xfrm>
            <a:off x="1148048" y="4033010"/>
            <a:ext cx="4105384" cy="2467598"/>
          </a:xfrm>
          <a:prstGeom prst="rect">
            <a:avLst/>
          </a:prstGeom>
        </p:spPr>
      </p:pic>
      <p:sp>
        <p:nvSpPr>
          <p:cNvPr id="47" name="Rectangle: Rounded Corners 46">
            <a:extLst>
              <a:ext uri="{FF2B5EF4-FFF2-40B4-BE49-F238E27FC236}">
                <a16:creationId xmlns:a16="http://schemas.microsoft.com/office/drawing/2014/main" id="{AB72310F-3AE3-4B4D-8B6D-A2C855440F5B}"/>
              </a:ext>
            </a:extLst>
          </p:cNvPr>
          <p:cNvSpPr/>
          <p:nvPr/>
        </p:nvSpPr>
        <p:spPr>
          <a:xfrm>
            <a:off x="6205979" y="4223213"/>
            <a:ext cx="5673364" cy="1968688"/>
          </a:xfrm>
          <a:prstGeom prst="roundRect">
            <a:avLst/>
          </a:prstGeom>
          <a:solidFill>
            <a:schemeClr val="bg1"/>
          </a:solidFill>
          <a:ln w="28575">
            <a:solidFill>
              <a:srgbClr val="0F204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 Revolve has 10% of its Total Assets in Cash</a:t>
            </a:r>
            <a:br>
              <a:rPr lang="en-SG" dirty="0">
                <a:solidFill>
                  <a:schemeClr val="tx1"/>
                </a:solidFill>
              </a:rPr>
            </a:br>
            <a:r>
              <a:rPr lang="en-SG" dirty="0">
                <a:solidFill>
                  <a:schemeClr val="tx1"/>
                </a:solidFill>
              </a:rPr>
              <a:t>- The firm has a Current Ratio of 1.69 </a:t>
            </a:r>
            <a:br>
              <a:rPr lang="en-SG" dirty="0">
                <a:solidFill>
                  <a:schemeClr val="tx1"/>
                </a:solidFill>
              </a:rPr>
            </a:br>
            <a:r>
              <a:rPr lang="en-SG" dirty="0">
                <a:solidFill>
                  <a:schemeClr val="tx1"/>
                </a:solidFill>
              </a:rPr>
              <a:t>- They do not carry any form of interest bearing debt.</a:t>
            </a:r>
            <a:br>
              <a:rPr lang="en-SG" dirty="0">
                <a:solidFill>
                  <a:schemeClr val="tx1"/>
                </a:solidFill>
              </a:rPr>
            </a:br>
            <a:r>
              <a:rPr lang="en-SG" dirty="0">
                <a:solidFill>
                  <a:schemeClr val="tx1"/>
                </a:solidFill>
              </a:rPr>
              <a:t>- They have an Asset light model with PPE worth less than 5% of Total Assets.</a:t>
            </a:r>
          </a:p>
        </p:txBody>
      </p:sp>
    </p:spTree>
    <p:extLst>
      <p:ext uri="{BB962C8B-B14F-4D97-AF65-F5344CB8AC3E}">
        <p14:creationId xmlns:p14="http://schemas.microsoft.com/office/powerpoint/2010/main" val="3696429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5</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7774885" cy="584775"/>
          </a:xfrm>
          <a:prstGeom prst="rect">
            <a:avLst/>
          </a:prstGeom>
          <a:noFill/>
        </p:spPr>
        <p:txBody>
          <a:bodyPr wrap="none" rtlCol="0">
            <a:spAutoFit/>
          </a:bodyPr>
          <a:lstStyle/>
          <a:p>
            <a:r>
              <a:rPr lang="en-SG" sz="3200" b="1" dirty="0">
                <a:latin typeface="Bahnschrift Light" panose="020B0502040204020203" pitchFamily="34" charset="0"/>
              </a:rPr>
              <a:t>Social Media Lovers: Millennials and Gen Z</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287345"/>
            <a:ext cx="11566687" cy="144341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It is very noticeable that the Millennials and the Generation Z (target demographic) are spending more and more time on digital media and less time on more traditional forms of print media</a:t>
            </a:r>
            <a:br>
              <a:rPr lang="en-SG" dirty="0">
                <a:solidFill>
                  <a:schemeClr val="tx1"/>
                </a:solidFill>
              </a:rPr>
            </a:br>
            <a:br>
              <a:rPr lang="en-SG" dirty="0">
                <a:solidFill>
                  <a:schemeClr val="tx1"/>
                </a:solidFill>
              </a:rPr>
            </a:br>
            <a:r>
              <a:rPr lang="en-SG" dirty="0">
                <a:solidFill>
                  <a:schemeClr val="tx1"/>
                </a:solidFill>
              </a:rPr>
              <a:t>These consumers came of age in a hyper-connected, digital world, have unique shopping preferences, spend their time in different mediums, and respond to a different style of messaging than generations past.</a:t>
            </a:r>
          </a:p>
        </p:txBody>
      </p:sp>
      <p:sp>
        <p:nvSpPr>
          <p:cNvPr id="42" name="Rectangle 41">
            <a:extLst>
              <a:ext uri="{FF2B5EF4-FFF2-40B4-BE49-F238E27FC236}">
                <a16:creationId xmlns:a16="http://schemas.microsoft.com/office/drawing/2014/main" id="{14F939DD-542A-4396-95B8-0A8EF0BF2EF3}"/>
              </a:ext>
            </a:extLst>
          </p:cNvPr>
          <p:cNvSpPr/>
          <p:nvPr/>
        </p:nvSpPr>
        <p:spPr>
          <a:xfrm>
            <a:off x="312655" y="941329"/>
            <a:ext cx="1156668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The Digitally Savvy Millennials and Generation Z</a:t>
            </a:r>
          </a:p>
        </p:txBody>
      </p:sp>
      <p:pic>
        <p:nvPicPr>
          <p:cNvPr id="44" name="Picture 43">
            <a:extLst>
              <a:ext uri="{FF2B5EF4-FFF2-40B4-BE49-F238E27FC236}">
                <a16:creationId xmlns:a16="http://schemas.microsoft.com/office/drawing/2014/main" id="{497D98A2-FF3A-452F-9B06-E3FD2DF7AA3F}"/>
              </a:ext>
            </a:extLst>
          </p:cNvPr>
          <p:cNvPicPr>
            <a:picLocks noChangeAspect="1"/>
          </p:cNvPicPr>
          <p:nvPr/>
        </p:nvPicPr>
        <p:blipFill>
          <a:blip r:embed="rId2"/>
          <a:stretch>
            <a:fillRect/>
          </a:stretch>
        </p:blipFill>
        <p:spPr>
          <a:xfrm>
            <a:off x="2678882" y="2836547"/>
            <a:ext cx="6834236" cy="3573329"/>
          </a:xfrm>
          <a:prstGeom prst="rect">
            <a:avLst/>
          </a:prstGeom>
        </p:spPr>
      </p:pic>
    </p:spTree>
    <p:extLst>
      <p:ext uri="{BB962C8B-B14F-4D97-AF65-F5344CB8AC3E}">
        <p14:creationId xmlns:p14="http://schemas.microsoft.com/office/powerpoint/2010/main" val="565542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6</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7774885" cy="584775"/>
          </a:xfrm>
          <a:prstGeom prst="rect">
            <a:avLst/>
          </a:prstGeom>
          <a:noFill/>
        </p:spPr>
        <p:txBody>
          <a:bodyPr wrap="none" rtlCol="0">
            <a:spAutoFit/>
          </a:bodyPr>
          <a:lstStyle/>
          <a:p>
            <a:r>
              <a:rPr lang="en-SG" sz="3200" b="1" dirty="0">
                <a:latin typeface="Bahnschrift Light" panose="020B0502040204020203" pitchFamily="34" charset="0"/>
              </a:rPr>
              <a:t>Social Media Lovers: Millennials and Gen Z</a:t>
            </a:r>
          </a:p>
        </p:txBody>
      </p:sp>
      <p:sp>
        <p:nvSpPr>
          <p:cNvPr id="80" name="Rectangle 79">
            <a:extLst>
              <a:ext uri="{FF2B5EF4-FFF2-40B4-BE49-F238E27FC236}">
                <a16:creationId xmlns:a16="http://schemas.microsoft.com/office/drawing/2014/main" id="{47EDA093-F2CD-405F-A882-CE359CA806AF}"/>
              </a:ext>
            </a:extLst>
          </p:cNvPr>
          <p:cNvSpPr/>
          <p:nvPr/>
        </p:nvSpPr>
        <p:spPr>
          <a:xfrm>
            <a:off x="340939" y="1376773"/>
            <a:ext cx="6234959" cy="506682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u="sng" dirty="0">
                <a:solidFill>
                  <a:schemeClr val="tx1"/>
                </a:solidFill>
              </a:rPr>
              <a:t>So what does the Target Demographic Want?</a:t>
            </a:r>
            <a:br>
              <a:rPr lang="en-SG" dirty="0">
                <a:solidFill>
                  <a:schemeClr val="tx1"/>
                </a:solidFill>
              </a:rPr>
            </a:br>
            <a:r>
              <a:rPr lang="en-SG" dirty="0">
                <a:solidFill>
                  <a:schemeClr val="tx1"/>
                </a:solidFill>
              </a:rPr>
              <a:t>1) They aspire to express their individual style through fashion and beauty.</a:t>
            </a:r>
            <a:br>
              <a:rPr lang="en-SG" dirty="0">
                <a:solidFill>
                  <a:schemeClr val="tx1"/>
                </a:solidFill>
              </a:rPr>
            </a:br>
            <a:br>
              <a:rPr lang="en-SG" dirty="0">
                <a:solidFill>
                  <a:schemeClr val="tx1"/>
                </a:solidFill>
              </a:rPr>
            </a:br>
            <a:r>
              <a:rPr lang="en-SG" dirty="0">
                <a:solidFill>
                  <a:schemeClr val="tx1"/>
                </a:solidFill>
              </a:rPr>
              <a:t>2) They frequently seek an emotional connection with brands that are unique, on-trend and resonate with their values.</a:t>
            </a:r>
            <a:br>
              <a:rPr lang="en-SG" dirty="0">
                <a:solidFill>
                  <a:schemeClr val="tx1"/>
                </a:solidFill>
              </a:rPr>
            </a:br>
            <a:br>
              <a:rPr lang="en-SG" dirty="0">
                <a:solidFill>
                  <a:schemeClr val="tx1"/>
                </a:solidFill>
              </a:rPr>
            </a:br>
            <a:r>
              <a:rPr lang="en-SG" dirty="0">
                <a:solidFill>
                  <a:schemeClr val="tx1"/>
                </a:solidFill>
              </a:rPr>
              <a:t>3) They look to social media and digital content from influencers as their source of inspiration and discovery and to inform their purchasing decisions.</a:t>
            </a:r>
            <a:br>
              <a:rPr lang="en-SG" dirty="0">
                <a:solidFill>
                  <a:schemeClr val="tx1"/>
                </a:solidFill>
              </a:rPr>
            </a:br>
            <a:br>
              <a:rPr lang="en-SG" dirty="0">
                <a:solidFill>
                  <a:schemeClr val="tx1"/>
                </a:solidFill>
              </a:rPr>
            </a:br>
            <a:r>
              <a:rPr lang="en-SG" dirty="0">
                <a:solidFill>
                  <a:schemeClr val="tx1"/>
                </a:solidFill>
              </a:rPr>
              <a:t>Thus, </a:t>
            </a:r>
            <a:r>
              <a:rPr lang="en-SG" b="1" dirty="0">
                <a:solidFill>
                  <a:schemeClr val="tx1"/>
                </a:solidFill>
              </a:rPr>
              <a:t>Influencers</a:t>
            </a:r>
            <a:r>
              <a:rPr lang="en-SG" dirty="0">
                <a:solidFill>
                  <a:schemeClr val="tx1"/>
                </a:solidFill>
              </a:rPr>
              <a:t> have an outsized impact on the purchasing behaviours of next-generation consumers. Unlike traditional media, influencers are able to create personal connections with these younger consumers. They bring their followers into their daily lives and share their personal tastes and preferences in an authentic way.</a:t>
            </a:r>
          </a:p>
        </p:txBody>
      </p:sp>
      <p:sp>
        <p:nvSpPr>
          <p:cNvPr id="43" name="Rectangle 42">
            <a:extLst>
              <a:ext uri="{FF2B5EF4-FFF2-40B4-BE49-F238E27FC236}">
                <a16:creationId xmlns:a16="http://schemas.microsoft.com/office/drawing/2014/main" id="{597F6D9A-11FB-4CB4-8F9B-5B3C078244AE}"/>
              </a:ext>
            </a:extLst>
          </p:cNvPr>
          <p:cNvSpPr/>
          <p:nvPr/>
        </p:nvSpPr>
        <p:spPr>
          <a:xfrm>
            <a:off x="340939" y="1007081"/>
            <a:ext cx="6234959"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Their connection and obsession with Influencers</a:t>
            </a:r>
          </a:p>
        </p:txBody>
      </p:sp>
      <p:pic>
        <p:nvPicPr>
          <p:cNvPr id="2" name="Picture 1">
            <a:extLst>
              <a:ext uri="{FF2B5EF4-FFF2-40B4-BE49-F238E27FC236}">
                <a16:creationId xmlns:a16="http://schemas.microsoft.com/office/drawing/2014/main" id="{62226353-92C6-4663-B870-DE34DA30B6F0}"/>
              </a:ext>
            </a:extLst>
          </p:cNvPr>
          <p:cNvPicPr>
            <a:picLocks noChangeAspect="1"/>
          </p:cNvPicPr>
          <p:nvPr/>
        </p:nvPicPr>
        <p:blipFill>
          <a:blip r:embed="rId2"/>
          <a:stretch>
            <a:fillRect/>
          </a:stretch>
        </p:blipFill>
        <p:spPr>
          <a:xfrm>
            <a:off x="6710470" y="2329649"/>
            <a:ext cx="5378622" cy="2857537"/>
          </a:xfrm>
          <a:prstGeom prst="rect">
            <a:avLst/>
          </a:prstGeom>
        </p:spPr>
      </p:pic>
    </p:spTree>
    <p:extLst>
      <p:ext uri="{BB962C8B-B14F-4D97-AF65-F5344CB8AC3E}">
        <p14:creationId xmlns:p14="http://schemas.microsoft.com/office/powerpoint/2010/main" val="2527138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7</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8531503" cy="584775"/>
          </a:xfrm>
          <a:prstGeom prst="rect">
            <a:avLst/>
          </a:prstGeom>
          <a:noFill/>
        </p:spPr>
        <p:txBody>
          <a:bodyPr wrap="none" rtlCol="0">
            <a:spAutoFit/>
          </a:bodyPr>
          <a:lstStyle/>
          <a:p>
            <a:r>
              <a:rPr lang="en-SG" sz="3200" b="1" dirty="0">
                <a:latin typeface="Bahnschrift Light" panose="020B0502040204020203" pitchFamily="34" charset="0"/>
              </a:rPr>
              <a:t>Underserved group with large spending power</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41329"/>
            <a:ext cx="1156668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Large Spending Power</a:t>
            </a:r>
          </a:p>
        </p:txBody>
      </p:sp>
      <p:sp>
        <p:nvSpPr>
          <p:cNvPr id="72" name="Rectangle 71">
            <a:extLst>
              <a:ext uri="{FF2B5EF4-FFF2-40B4-BE49-F238E27FC236}">
                <a16:creationId xmlns:a16="http://schemas.microsoft.com/office/drawing/2014/main" id="{76241727-97B6-44BD-9A0B-D31ED16172E8}"/>
              </a:ext>
            </a:extLst>
          </p:cNvPr>
          <p:cNvSpPr/>
          <p:nvPr/>
        </p:nvSpPr>
        <p:spPr>
          <a:xfrm>
            <a:off x="312654" y="2882824"/>
            <a:ext cx="11566685"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Revolve believes the market is Underserved</a:t>
            </a:r>
          </a:p>
        </p:txBody>
      </p:sp>
      <p:sp>
        <p:nvSpPr>
          <p:cNvPr id="76" name="Rectangle 75">
            <a:extLst>
              <a:ext uri="{FF2B5EF4-FFF2-40B4-BE49-F238E27FC236}">
                <a16:creationId xmlns:a16="http://schemas.microsoft.com/office/drawing/2014/main" id="{F336DB4A-5F05-47FB-BF73-F2A8452E8A29}"/>
              </a:ext>
            </a:extLst>
          </p:cNvPr>
          <p:cNvSpPr/>
          <p:nvPr/>
        </p:nvSpPr>
        <p:spPr>
          <a:xfrm>
            <a:off x="312655" y="1273495"/>
            <a:ext cx="11566686" cy="150475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According to the 2015 U.S. Census Bureau, Millennials accounted for more than 25% of the U.S. population, exceeding the number of baby boomers and making it the largest percentage of the workforce in the US. Further, according to the U.S. Bureau of </a:t>
            </a:r>
            <a:r>
              <a:rPr lang="en-SG" dirty="0" err="1">
                <a:solidFill>
                  <a:schemeClr val="tx1"/>
                </a:solidFill>
              </a:rPr>
              <a:t>Labor</a:t>
            </a:r>
            <a:r>
              <a:rPr lang="en-SG" dirty="0">
                <a:solidFill>
                  <a:schemeClr val="tx1"/>
                </a:solidFill>
              </a:rPr>
              <a:t> Statistics, people born after 1981, including Millennials and Generation Z, accounted for approximately $1.7 trillion or 22% of the nation’s total consumer expenditure in 2017. We expect this number to significantly increase as Millennials enter their peak earning years and an increasing percentage of Generation Z joins the workforce.</a:t>
            </a:r>
          </a:p>
        </p:txBody>
      </p:sp>
      <p:sp>
        <p:nvSpPr>
          <p:cNvPr id="80" name="Rectangle 79">
            <a:extLst>
              <a:ext uri="{FF2B5EF4-FFF2-40B4-BE49-F238E27FC236}">
                <a16:creationId xmlns:a16="http://schemas.microsoft.com/office/drawing/2014/main" id="{47EDA093-F2CD-405F-A882-CE359CA806AF}"/>
              </a:ext>
            </a:extLst>
          </p:cNvPr>
          <p:cNvSpPr/>
          <p:nvPr/>
        </p:nvSpPr>
        <p:spPr>
          <a:xfrm>
            <a:off x="312655" y="3251202"/>
            <a:ext cx="11566688" cy="320598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b="1" dirty="0">
                <a:solidFill>
                  <a:schemeClr val="tx1"/>
                </a:solidFill>
              </a:rPr>
              <a:t>Department stores and national retailers </a:t>
            </a:r>
            <a:r>
              <a:rPr lang="en-SG" dirty="0">
                <a:solidFill>
                  <a:schemeClr val="tx1"/>
                </a:solidFill>
              </a:rPr>
              <a:t>try to serve a broad demographic with ubiquitous brands and are slow to react to changing trends. </a:t>
            </a:r>
            <a:br>
              <a:rPr lang="en-SG" dirty="0">
                <a:solidFill>
                  <a:schemeClr val="tx1"/>
                </a:solidFill>
              </a:rPr>
            </a:br>
            <a:br>
              <a:rPr lang="en-SG" dirty="0">
                <a:solidFill>
                  <a:schemeClr val="tx1"/>
                </a:solidFill>
              </a:rPr>
            </a:br>
            <a:r>
              <a:rPr lang="en-SG" b="1" dirty="0">
                <a:solidFill>
                  <a:schemeClr val="tx1"/>
                </a:solidFill>
              </a:rPr>
              <a:t>Specialty boutiques</a:t>
            </a:r>
            <a:r>
              <a:rPr lang="en-SG" dirty="0">
                <a:solidFill>
                  <a:schemeClr val="tx1"/>
                </a:solidFill>
              </a:rPr>
              <a:t>, while highly curated, often offer a narrow assortment and are limited in their reach. </a:t>
            </a:r>
            <a:br>
              <a:rPr lang="en-SG" dirty="0">
                <a:solidFill>
                  <a:schemeClr val="tx1"/>
                </a:solidFill>
              </a:rPr>
            </a:br>
            <a:br>
              <a:rPr lang="en-SG" dirty="0">
                <a:solidFill>
                  <a:schemeClr val="tx1"/>
                </a:solidFill>
              </a:rPr>
            </a:br>
            <a:r>
              <a:rPr lang="en-SG" b="1" dirty="0">
                <a:solidFill>
                  <a:schemeClr val="tx1"/>
                </a:solidFill>
              </a:rPr>
              <a:t>Online retailers </a:t>
            </a:r>
            <a:r>
              <a:rPr lang="en-SG" dirty="0">
                <a:solidFill>
                  <a:schemeClr val="tx1"/>
                </a:solidFill>
              </a:rPr>
              <a:t>tend to deliver a purely transactional customer experience, with limited original fashion content and style advice to facilitate inspiration and discovery. </a:t>
            </a:r>
            <a:br>
              <a:rPr lang="en-SG" dirty="0">
                <a:solidFill>
                  <a:schemeClr val="tx1"/>
                </a:solidFill>
              </a:rPr>
            </a:br>
            <a:br>
              <a:rPr lang="en-SG" dirty="0">
                <a:solidFill>
                  <a:schemeClr val="tx1"/>
                </a:solidFill>
              </a:rPr>
            </a:br>
            <a:r>
              <a:rPr lang="en-SG" dirty="0">
                <a:solidFill>
                  <a:schemeClr val="tx1"/>
                </a:solidFill>
              </a:rPr>
              <a:t>Hence Revolve believes that they are fast to react to trends, able to increase their reach with number of brands they carry and provide a deeply connected customer experience with original fashion content.  Heavily poised to capitalize on this sizeable yet underserved market.</a:t>
            </a:r>
          </a:p>
        </p:txBody>
      </p:sp>
    </p:spTree>
    <p:extLst>
      <p:ext uri="{BB962C8B-B14F-4D97-AF65-F5344CB8AC3E}">
        <p14:creationId xmlns:p14="http://schemas.microsoft.com/office/powerpoint/2010/main" val="620932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8</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6075702" cy="584775"/>
          </a:xfrm>
          <a:prstGeom prst="rect">
            <a:avLst/>
          </a:prstGeom>
          <a:noFill/>
        </p:spPr>
        <p:txBody>
          <a:bodyPr wrap="none" rtlCol="0">
            <a:spAutoFit/>
          </a:bodyPr>
          <a:lstStyle/>
          <a:p>
            <a:r>
              <a:rPr lang="en-SG" sz="3200" b="1" dirty="0">
                <a:latin typeface="Bahnschrift Light" panose="020B0502040204020203" pitchFamily="34" charset="0"/>
              </a:rPr>
              <a:t>Freshness in Revolve’s Products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Self created brands</a:t>
            </a:r>
          </a:p>
        </p:txBody>
      </p:sp>
      <p:sp>
        <p:nvSpPr>
          <p:cNvPr id="45" name="Rectangle 44">
            <a:extLst>
              <a:ext uri="{FF2B5EF4-FFF2-40B4-BE49-F238E27FC236}">
                <a16:creationId xmlns:a16="http://schemas.microsoft.com/office/drawing/2014/main" id="{E280AEF7-F050-48C7-BDF8-6859EC5EDC0D}"/>
              </a:ext>
            </a:extLst>
          </p:cNvPr>
          <p:cNvSpPr/>
          <p:nvPr/>
        </p:nvSpPr>
        <p:spPr>
          <a:xfrm>
            <a:off x="312655" y="443157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Freshness in the products they release</a:t>
            </a:r>
          </a:p>
        </p:txBody>
      </p:sp>
      <p:sp>
        <p:nvSpPr>
          <p:cNvPr id="46" name="Rectangle 45">
            <a:extLst>
              <a:ext uri="{FF2B5EF4-FFF2-40B4-BE49-F238E27FC236}">
                <a16:creationId xmlns:a16="http://schemas.microsoft.com/office/drawing/2014/main" id="{EBEF3F9B-3FAB-44BB-AC47-48CBE7DB7607}"/>
              </a:ext>
            </a:extLst>
          </p:cNvPr>
          <p:cNvSpPr/>
          <p:nvPr/>
        </p:nvSpPr>
        <p:spPr>
          <a:xfrm>
            <a:off x="312655" y="1348554"/>
            <a:ext cx="5673364" cy="292359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Revolve does not just rely on partner brands. It built a portfolio of 21 owned brands, each crafted with unique attributes and supported by independent marketing investments. This has made the brands perceived as independent brands which are highly desirable, rather than private labels or house brands. This is shown in their own brands representing eight out of top 10 brands and generating 32.6% of net sales. Owned brands have higher average unit revenue and generate higher gross margins. </a:t>
            </a:r>
          </a:p>
        </p:txBody>
      </p:sp>
      <p:sp>
        <p:nvSpPr>
          <p:cNvPr id="48" name="Rectangle 47">
            <a:extLst>
              <a:ext uri="{FF2B5EF4-FFF2-40B4-BE49-F238E27FC236}">
                <a16:creationId xmlns:a16="http://schemas.microsoft.com/office/drawing/2014/main" id="{8A6EDBAA-02A6-499F-8232-48E9FA18F3BF}"/>
              </a:ext>
            </a:extLst>
          </p:cNvPr>
          <p:cNvSpPr/>
          <p:nvPr/>
        </p:nvSpPr>
        <p:spPr>
          <a:xfrm>
            <a:off x="312655" y="4854803"/>
            <a:ext cx="5673364" cy="157629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 freshness has resulted in 79% of their net sales in 2018 being at full price. They believe that they are more targeted than mass market stores and provide a greater selection than speciality retailers. </a:t>
            </a:r>
          </a:p>
        </p:txBody>
      </p:sp>
      <p:pic>
        <p:nvPicPr>
          <p:cNvPr id="36" name="Picture 35">
            <a:extLst>
              <a:ext uri="{FF2B5EF4-FFF2-40B4-BE49-F238E27FC236}">
                <a16:creationId xmlns:a16="http://schemas.microsoft.com/office/drawing/2014/main" id="{2602B99A-9857-4A15-AEFB-82CD3A87FE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7379" y="1895337"/>
            <a:ext cx="5721965" cy="3814643"/>
          </a:xfrm>
          <a:prstGeom prst="rect">
            <a:avLst/>
          </a:prstGeom>
        </p:spPr>
      </p:pic>
    </p:spTree>
    <p:extLst>
      <p:ext uri="{BB962C8B-B14F-4D97-AF65-F5344CB8AC3E}">
        <p14:creationId xmlns:p14="http://schemas.microsoft.com/office/powerpoint/2010/main" val="3512153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9</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699504" cy="584775"/>
          </a:xfrm>
          <a:prstGeom prst="rect">
            <a:avLst/>
          </a:prstGeom>
          <a:noFill/>
        </p:spPr>
        <p:txBody>
          <a:bodyPr wrap="none" rtlCol="0">
            <a:spAutoFit/>
          </a:bodyPr>
          <a:lstStyle/>
          <a:p>
            <a:r>
              <a:rPr lang="en-SG" sz="3200" b="1" dirty="0">
                <a:latin typeface="Bahnschrift Light" panose="020B0502040204020203" pitchFamily="34" charset="0"/>
              </a:rPr>
              <a:t>Industry</a:t>
            </a:r>
          </a:p>
        </p:txBody>
      </p:sp>
      <p:sp>
        <p:nvSpPr>
          <p:cNvPr id="71" name="Rectangle 70">
            <a:extLst>
              <a:ext uri="{FF2B5EF4-FFF2-40B4-BE49-F238E27FC236}">
                <a16:creationId xmlns:a16="http://schemas.microsoft.com/office/drawing/2014/main" id="{D164E290-74AC-4FCA-A172-38AF824D5C85}"/>
              </a:ext>
            </a:extLst>
          </p:cNvPr>
          <p:cNvSpPr/>
          <p:nvPr/>
        </p:nvSpPr>
        <p:spPr>
          <a:xfrm>
            <a:off x="312654" y="999236"/>
            <a:ext cx="6862337"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Huge US market expected to grow</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81330"/>
            <a:ext cx="6862336" cy="93766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 U.S. apparel and footwear, accessories and beauty market was $564 billion in 2018 and is expected to reach $622 billion in 2021, growing at a CAGR of 3.3%.</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2421422"/>
            <a:ext cx="686233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Growth driven by Online Sales</a:t>
            </a:r>
          </a:p>
        </p:txBody>
      </p:sp>
      <p:sp>
        <p:nvSpPr>
          <p:cNvPr id="45" name="Rectangle 44">
            <a:extLst>
              <a:ext uri="{FF2B5EF4-FFF2-40B4-BE49-F238E27FC236}">
                <a16:creationId xmlns:a16="http://schemas.microsoft.com/office/drawing/2014/main" id="{E280AEF7-F050-48C7-BDF8-6859EC5EDC0D}"/>
              </a:ext>
            </a:extLst>
          </p:cNvPr>
          <p:cNvSpPr/>
          <p:nvPr/>
        </p:nvSpPr>
        <p:spPr>
          <a:xfrm>
            <a:off x="312655" y="3834229"/>
            <a:ext cx="6862335"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Reason for online growth</a:t>
            </a:r>
          </a:p>
        </p:txBody>
      </p:sp>
      <p:sp>
        <p:nvSpPr>
          <p:cNvPr id="46" name="Rectangle 45">
            <a:extLst>
              <a:ext uri="{FF2B5EF4-FFF2-40B4-BE49-F238E27FC236}">
                <a16:creationId xmlns:a16="http://schemas.microsoft.com/office/drawing/2014/main" id="{EBEF3F9B-3FAB-44BB-AC47-48CBE7DB7607}"/>
              </a:ext>
            </a:extLst>
          </p:cNvPr>
          <p:cNvSpPr/>
          <p:nvPr/>
        </p:nvSpPr>
        <p:spPr>
          <a:xfrm>
            <a:off x="312655" y="2819879"/>
            <a:ext cx="6862335" cy="93332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 U.S. online apparel and footwear, accessories and beauty market was $117 billion in 2018 and is expected to reach $170 billion in 2021, growing at a CAGR of 13.2%.</a:t>
            </a:r>
          </a:p>
        </p:txBody>
      </p:sp>
      <p:sp>
        <p:nvSpPr>
          <p:cNvPr id="47" name="Rectangle 46">
            <a:extLst>
              <a:ext uri="{FF2B5EF4-FFF2-40B4-BE49-F238E27FC236}">
                <a16:creationId xmlns:a16="http://schemas.microsoft.com/office/drawing/2014/main" id="{AD224254-DA82-464A-8F52-DD23D8834FFD}"/>
              </a:ext>
            </a:extLst>
          </p:cNvPr>
          <p:cNvSpPr/>
          <p:nvPr/>
        </p:nvSpPr>
        <p:spPr>
          <a:xfrm>
            <a:off x="312654" y="4207039"/>
            <a:ext cx="6862335" cy="213045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Consumers are increasingly using digital channels to make purchases, and as a result, the growth of online sales has outpaced that of traditional brick-and-mortar channels. Mobile sales in particular have rapidly increased as consumers leverage their ability to discover, browse and purchase anytime from anywhere through their smartphones.</a:t>
            </a:r>
          </a:p>
        </p:txBody>
      </p:sp>
      <p:sp>
        <p:nvSpPr>
          <p:cNvPr id="2" name="TextBox 1">
            <a:extLst>
              <a:ext uri="{FF2B5EF4-FFF2-40B4-BE49-F238E27FC236}">
                <a16:creationId xmlns:a16="http://schemas.microsoft.com/office/drawing/2014/main" id="{83864D13-1B7E-4B56-8516-EF961BB6598E}"/>
              </a:ext>
            </a:extLst>
          </p:cNvPr>
          <p:cNvSpPr txBox="1"/>
          <p:nvPr/>
        </p:nvSpPr>
        <p:spPr>
          <a:xfrm>
            <a:off x="312655" y="6526044"/>
            <a:ext cx="4476738" cy="276999"/>
          </a:xfrm>
          <a:prstGeom prst="rect">
            <a:avLst/>
          </a:prstGeom>
          <a:noFill/>
        </p:spPr>
        <p:txBody>
          <a:bodyPr wrap="none" rtlCol="0">
            <a:spAutoFit/>
          </a:bodyPr>
          <a:lstStyle/>
          <a:p>
            <a:r>
              <a:rPr lang="en-SG" sz="1200" dirty="0"/>
              <a:t>According to Euromonitor International, Ltd., a market research firm:</a:t>
            </a:r>
          </a:p>
        </p:txBody>
      </p:sp>
      <p:pic>
        <p:nvPicPr>
          <p:cNvPr id="34" name="Picture 33" descr="A picture containing sky, outdoor, tree&#10;&#10;Description automatically generated">
            <a:extLst>
              <a:ext uri="{FF2B5EF4-FFF2-40B4-BE49-F238E27FC236}">
                <a16:creationId xmlns:a16="http://schemas.microsoft.com/office/drawing/2014/main" id="{5A683805-EB39-4310-A398-CE097A97F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340" y="987902"/>
            <a:ext cx="4034672" cy="5349594"/>
          </a:xfrm>
          <a:prstGeom prst="rect">
            <a:avLst/>
          </a:prstGeom>
        </p:spPr>
      </p:pic>
    </p:spTree>
    <p:extLst>
      <p:ext uri="{BB962C8B-B14F-4D97-AF65-F5344CB8AC3E}">
        <p14:creationId xmlns:p14="http://schemas.microsoft.com/office/powerpoint/2010/main" val="3241233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10</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4237057" cy="584775"/>
          </a:xfrm>
          <a:prstGeom prst="rect">
            <a:avLst/>
          </a:prstGeom>
          <a:noFill/>
        </p:spPr>
        <p:txBody>
          <a:bodyPr wrap="none" rtlCol="0">
            <a:spAutoFit/>
          </a:bodyPr>
          <a:lstStyle/>
          <a:p>
            <a:r>
              <a:rPr lang="en-SG" sz="3200" b="1" dirty="0">
                <a:latin typeface="Bahnschrift Light" panose="020B0502040204020203" pitchFamily="34" charset="0"/>
              </a:rPr>
              <a:t>Competitive Strengths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783342"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Leading Millennial Destination for Premium Online Fashion</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8" y="4255404"/>
            <a:ext cx="5769988"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Data-driven Merchandising Model</a:t>
            </a:r>
          </a:p>
        </p:txBody>
      </p:sp>
      <p:sp>
        <p:nvSpPr>
          <p:cNvPr id="76" name="Rectangle 75">
            <a:extLst>
              <a:ext uri="{FF2B5EF4-FFF2-40B4-BE49-F238E27FC236}">
                <a16:creationId xmlns:a16="http://schemas.microsoft.com/office/drawing/2014/main" id="{F336DB4A-5F05-47FB-BF73-F2A8452E8A29}"/>
              </a:ext>
            </a:extLst>
          </p:cNvPr>
          <p:cNvSpPr/>
          <p:nvPr/>
        </p:nvSpPr>
        <p:spPr>
          <a:xfrm>
            <a:off x="312656" y="1313706"/>
            <a:ext cx="5783343" cy="169365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In 2018, they generated $498.7 million in net sales, serving approximately 1,175,000 active customers with an average apparel order value of $279. Generated 9.8 million unique visitors per month in 2018 compared to the 7.8 million in 2017, showing sustainability and growth in their business. </a:t>
            </a:r>
          </a:p>
        </p:txBody>
      </p:sp>
      <p:sp>
        <p:nvSpPr>
          <p:cNvPr id="80" name="Rectangle 79">
            <a:extLst>
              <a:ext uri="{FF2B5EF4-FFF2-40B4-BE49-F238E27FC236}">
                <a16:creationId xmlns:a16="http://schemas.microsoft.com/office/drawing/2014/main" id="{47EDA093-F2CD-405F-A882-CE359CA806AF}"/>
              </a:ext>
            </a:extLst>
          </p:cNvPr>
          <p:cNvSpPr/>
          <p:nvPr/>
        </p:nvSpPr>
        <p:spPr>
          <a:xfrm>
            <a:off x="6205981" y="4612895"/>
            <a:ext cx="5783345" cy="169654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 model allows Revolve to offer a broad, yet curated assortment of on-trend apparel and accessories while minimizing fashion and inventory risk. It does so by combining qualitative and quantitative decision-making to identify trends, curate assortments, facilitate merchandise planning and re-order processes, and manage pricing.   </a:t>
            </a:r>
          </a:p>
        </p:txBody>
      </p:sp>
      <p:sp>
        <p:nvSpPr>
          <p:cNvPr id="44" name="Rectangle 43">
            <a:extLst>
              <a:ext uri="{FF2B5EF4-FFF2-40B4-BE49-F238E27FC236}">
                <a16:creationId xmlns:a16="http://schemas.microsoft.com/office/drawing/2014/main" id="{8276ADE8-AC3A-4FD4-84A6-A29CBD270D05}"/>
              </a:ext>
            </a:extLst>
          </p:cNvPr>
          <p:cNvSpPr/>
          <p:nvPr/>
        </p:nvSpPr>
        <p:spPr>
          <a:xfrm>
            <a:off x="6205982" y="999236"/>
            <a:ext cx="5769990"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Innovative Marketing Approach</a:t>
            </a:r>
          </a:p>
        </p:txBody>
      </p:sp>
      <p:sp>
        <p:nvSpPr>
          <p:cNvPr id="46" name="Rectangle 45">
            <a:extLst>
              <a:ext uri="{FF2B5EF4-FFF2-40B4-BE49-F238E27FC236}">
                <a16:creationId xmlns:a16="http://schemas.microsoft.com/office/drawing/2014/main" id="{EBEF3F9B-3FAB-44BB-AC47-48CBE7DB7607}"/>
              </a:ext>
            </a:extLst>
          </p:cNvPr>
          <p:cNvSpPr/>
          <p:nvPr/>
        </p:nvSpPr>
        <p:spPr>
          <a:xfrm>
            <a:off x="6205981" y="1313706"/>
            <a:ext cx="5769989" cy="286643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Through their network of over 3,500 influencers and buzzworthy social events, 56% of traffic for REVOLVE was driven from free and low-cost sources. They also have over 5.5 million followers. Sophisticated performance marketing efforts includes retargeting, paid search/product listing ads, affiliate marketing, paid social, search engine optimization, personalized email marketing and mobile “push” communications. This strategy allows Revolve to efficiently increase brand awareness, promote customer acquisition, encourage retention and maximize lifetime customer value.</a:t>
            </a:r>
          </a:p>
        </p:txBody>
      </p:sp>
      <p:sp>
        <p:nvSpPr>
          <p:cNvPr id="48" name="Rectangle 47">
            <a:extLst>
              <a:ext uri="{FF2B5EF4-FFF2-40B4-BE49-F238E27FC236}">
                <a16:creationId xmlns:a16="http://schemas.microsoft.com/office/drawing/2014/main" id="{F7FB953A-55AF-459D-8CD7-A20405FDFD87}"/>
              </a:ext>
            </a:extLst>
          </p:cNvPr>
          <p:cNvSpPr/>
          <p:nvPr/>
        </p:nvSpPr>
        <p:spPr>
          <a:xfrm>
            <a:off x="312655" y="3158680"/>
            <a:ext cx="5783342"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Strong interaction and connection with consumers</a:t>
            </a:r>
          </a:p>
        </p:txBody>
      </p:sp>
      <p:sp>
        <p:nvSpPr>
          <p:cNvPr id="49" name="Rectangle 48">
            <a:extLst>
              <a:ext uri="{FF2B5EF4-FFF2-40B4-BE49-F238E27FC236}">
                <a16:creationId xmlns:a16="http://schemas.microsoft.com/office/drawing/2014/main" id="{5A5DA6F5-3F36-44A7-BDD8-B312421268AE}"/>
              </a:ext>
            </a:extLst>
          </p:cNvPr>
          <p:cNvSpPr/>
          <p:nvPr/>
        </p:nvSpPr>
        <p:spPr>
          <a:xfrm>
            <a:off x="332977" y="3588534"/>
            <a:ext cx="5769989" cy="272091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By engaging with customers through social media, events and other channels, Revolve generates multiple touchpoints. They integrate their marketing content with our product curation, visual merchandising, and editorial content, using a “Hot List,” daily product stories, and head-to-toe style suggestions to create an inspirational user experience and enhance their reputation as a fashion discovery destination.</a:t>
            </a:r>
          </a:p>
        </p:txBody>
      </p:sp>
    </p:spTree>
    <p:extLst>
      <p:ext uri="{BB962C8B-B14F-4D97-AF65-F5344CB8AC3E}">
        <p14:creationId xmlns:p14="http://schemas.microsoft.com/office/powerpoint/2010/main" val="4156387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11</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493264" cy="584775"/>
          </a:xfrm>
          <a:prstGeom prst="rect">
            <a:avLst/>
          </a:prstGeom>
          <a:noFill/>
        </p:spPr>
        <p:txBody>
          <a:bodyPr wrap="none" rtlCol="0">
            <a:spAutoFit/>
          </a:bodyPr>
          <a:lstStyle/>
          <a:p>
            <a:r>
              <a:rPr lang="en-SG" sz="3200" b="1" dirty="0">
                <a:latin typeface="Bahnschrift Light" panose="020B0502040204020203" pitchFamily="34" charset="0"/>
              </a:rPr>
              <a:t>Growth Strategies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5" y="999236"/>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Customer Acquisition</a:t>
            </a:r>
          </a:p>
        </p:txBody>
      </p:sp>
      <p:sp>
        <p:nvSpPr>
          <p:cNvPr id="72" name="Rectangle 71">
            <a:extLst>
              <a:ext uri="{FF2B5EF4-FFF2-40B4-BE49-F238E27FC236}">
                <a16:creationId xmlns:a16="http://schemas.microsoft.com/office/drawing/2014/main" id="{76241727-97B6-44BD-9A0B-D31ED16172E8}"/>
              </a:ext>
            </a:extLst>
          </p:cNvPr>
          <p:cNvSpPr/>
          <p:nvPr/>
        </p:nvSpPr>
        <p:spPr>
          <a:xfrm>
            <a:off x="6205979" y="989801"/>
            <a:ext cx="5673366"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Increase Customer Loyalty</a:t>
            </a:r>
          </a:p>
        </p:txBody>
      </p:sp>
      <p:sp>
        <p:nvSpPr>
          <p:cNvPr id="76" name="Rectangle 75">
            <a:extLst>
              <a:ext uri="{FF2B5EF4-FFF2-40B4-BE49-F238E27FC236}">
                <a16:creationId xmlns:a16="http://schemas.microsoft.com/office/drawing/2014/main" id="{F336DB4A-5F05-47FB-BF73-F2A8452E8A29}"/>
              </a:ext>
            </a:extLst>
          </p:cNvPr>
          <p:cNvSpPr/>
          <p:nvPr/>
        </p:nvSpPr>
        <p:spPr>
          <a:xfrm>
            <a:off x="312657" y="1305850"/>
            <a:ext cx="5673363" cy="237207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They generate significant return on customer service investments. Contribution margin from customer’s initial order exceeds customer acquisition cost and repeat purchase behaviour generates attractive ratio of customer lifetime value to customer acquisition cost. They believe they are less than 3% penetrated into their target demographic and aim to convert young consumers into active customers as they enter peak earning years.</a:t>
            </a:r>
          </a:p>
        </p:txBody>
      </p:sp>
      <p:sp>
        <p:nvSpPr>
          <p:cNvPr id="80" name="Rectangle 79">
            <a:extLst>
              <a:ext uri="{FF2B5EF4-FFF2-40B4-BE49-F238E27FC236}">
                <a16:creationId xmlns:a16="http://schemas.microsoft.com/office/drawing/2014/main" id="{47EDA093-F2CD-405F-A882-CE359CA806AF}"/>
              </a:ext>
            </a:extLst>
          </p:cNvPr>
          <p:cNvSpPr/>
          <p:nvPr/>
        </p:nvSpPr>
        <p:spPr>
          <a:xfrm>
            <a:off x="6205979" y="1305849"/>
            <a:ext cx="5673364" cy="237206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Enhancing customer experience will strengthen their loyalty. This will be achieved via refinement of customer segmentation, increasing personalization, launching progressive web apps for mobile site and providing additional opportunities to pre-order coveted products. They also plan to expand their preferred customer programs, which sends high value customers curated products specially via Revolve Stylists. </a:t>
            </a:r>
          </a:p>
        </p:txBody>
      </p:sp>
      <p:sp>
        <p:nvSpPr>
          <p:cNvPr id="44" name="Rectangle 43">
            <a:extLst>
              <a:ext uri="{FF2B5EF4-FFF2-40B4-BE49-F238E27FC236}">
                <a16:creationId xmlns:a16="http://schemas.microsoft.com/office/drawing/2014/main" id="{8276ADE8-AC3A-4FD4-84A6-A29CBD270D05}"/>
              </a:ext>
            </a:extLst>
          </p:cNvPr>
          <p:cNvSpPr/>
          <p:nvPr/>
        </p:nvSpPr>
        <p:spPr>
          <a:xfrm>
            <a:off x="312655" y="3762640"/>
            <a:ext cx="5673365"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Grow Owned Brands</a:t>
            </a:r>
          </a:p>
        </p:txBody>
      </p:sp>
      <p:sp>
        <p:nvSpPr>
          <p:cNvPr id="45" name="Rectangle 44">
            <a:extLst>
              <a:ext uri="{FF2B5EF4-FFF2-40B4-BE49-F238E27FC236}">
                <a16:creationId xmlns:a16="http://schemas.microsoft.com/office/drawing/2014/main" id="{E280AEF7-F050-48C7-BDF8-6859EC5EDC0D}"/>
              </a:ext>
            </a:extLst>
          </p:cNvPr>
          <p:cNvSpPr/>
          <p:nvPr/>
        </p:nvSpPr>
        <p:spPr>
          <a:xfrm>
            <a:off x="6205979" y="3753205"/>
            <a:ext cx="567336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Expand International Markets</a:t>
            </a:r>
          </a:p>
        </p:txBody>
      </p:sp>
      <p:sp>
        <p:nvSpPr>
          <p:cNvPr id="46" name="Rectangle 45">
            <a:extLst>
              <a:ext uri="{FF2B5EF4-FFF2-40B4-BE49-F238E27FC236}">
                <a16:creationId xmlns:a16="http://schemas.microsoft.com/office/drawing/2014/main" id="{EBEF3F9B-3FAB-44BB-AC47-48CBE7DB7607}"/>
              </a:ext>
            </a:extLst>
          </p:cNvPr>
          <p:cNvSpPr/>
          <p:nvPr/>
        </p:nvSpPr>
        <p:spPr>
          <a:xfrm>
            <a:off x="312656" y="4111170"/>
            <a:ext cx="5673364" cy="221556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The percentage of the REVOLVE segment’s net sales represented by owned brands reached 35.8% for the three months ended March 31, 2019. The plan is to continue optimizing their assortment to drive revenue and profitability growth by introducing new owned brands and expanding their current owned brands into additional styles and categories.</a:t>
            </a:r>
          </a:p>
        </p:txBody>
      </p:sp>
      <p:sp>
        <p:nvSpPr>
          <p:cNvPr id="47" name="Rectangle 46">
            <a:extLst>
              <a:ext uri="{FF2B5EF4-FFF2-40B4-BE49-F238E27FC236}">
                <a16:creationId xmlns:a16="http://schemas.microsoft.com/office/drawing/2014/main" id="{AD224254-DA82-464A-8F52-DD23D8834FFD}"/>
              </a:ext>
            </a:extLst>
          </p:cNvPr>
          <p:cNvSpPr/>
          <p:nvPr/>
        </p:nvSpPr>
        <p:spPr>
          <a:xfrm>
            <a:off x="6205979" y="4092294"/>
            <a:ext cx="5673364" cy="223444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In 2018, 45% of Revolve’s social media followers across Instagram and Facebook were located outside of the United States. However net sales shipped to customers internationally represented 17.9%. Revolve began offering a more localized shopping experience to customers in the UK &amp; EU by offering prices inclusive of regional taxes and duties and improving our distribution and fulfilment capabilities to simplify the ordering and return process.</a:t>
            </a:r>
          </a:p>
        </p:txBody>
      </p:sp>
    </p:spTree>
    <p:extLst>
      <p:ext uri="{BB962C8B-B14F-4D97-AF65-F5344CB8AC3E}">
        <p14:creationId xmlns:p14="http://schemas.microsoft.com/office/powerpoint/2010/main" val="1105618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12</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3371436" cy="584775"/>
          </a:xfrm>
          <a:prstGeom prst="rect">
            <a:avLst/>
          </a:prstGeom>
          <a:noFill/>
        </p:spPr>
        <p:txBody>
          <a:bodyPr wrap="none" rtlCol="0">
            <a:spAutoFit/>
          </a:bodyPr>
          <a:lstStyle/>
          <a:p>
            <a:r>
              <a:rPr lang="en-SG" sz="3200" b="1" dirty="0">
                <a:latin typeface="Bahnschrift Light" panose="020B0502040204020203" pitchFamily="34" charset="0"/>
              </a:rPr>
              <a:t>Possible Dangers</a:t>
            </a:r>
          </a:p>
        </p:txBody>
      </p:sp>
      <p:sp>
        <p:nvSpPr>
          <p:cNvPr id="71" name="Rectangle 70">
            <a:extLst>
              <a:ext uri="{FF2B5EF4-FFF2-40B4-BE49-F238E27FC236}">
                <a16:creationId xmlns:a16="http://schemas.microsoft.com/office/drawing/2014/main" id="{D164E290-74AC-4FCA-A172-38AF824D5C85}"/>
              </a:ext>
            </a:extLst>
          </p:cNvPr>
          <p:cNvSpPr/>
          <p:nvPr/>
        </p:nvSpPr>
        <p:spPr>
          <a:xfrm>
            <a:off x="312653" y="941329"/>
            <a:ext cx="684228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Relatively New Company in Online Space</a:t>
            </a:r>
          </a:p>
        </p:txBody>
      </p:sp>
      <p:sp>
        <p:nvSpPr>
          <p:cNvPr id="72" name="Rectangle 71">
            <a:extLst>
              <a:ext uri="{FF2B5EF4-FFF2-40B4-BE49-F238E27FC236}">
                <a16:creationId xmlns:a16="http://schemas.microsoft.com/office/drawing/2014/main" id="{76241727-97B6-44BD-9A0B-D31ED16172E8}"/>
              </a:ext>
            </a:extLst>
          </p:cNvPr>
          <p:cNvSpPr/>
          <p:nvPr/>
        </p:nvSpPr>
        <p:spPr>
          <a:xfrm>
            <a:off x="312652" y="2830603"/>
            <a:ext cx="6842287"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Web Stickiness yet to be firmly established</a:t>
            </a:r>
          </a:p>
        </p:txBody>
      </p:sp>
      <p:sp>
        <p:nvSpPr>
          <p:cNvPr id="76" name="Rectangle 75">
            <a:extLst>
              <a:ext uri="{FF2B5EF4-FFF2-40B4-BE49-F238E27FC236}">
                <a16:creationId xmlns:a16="http://schemas.microsoft.com/office/drawing/2014/main" id="{F336DB4A-5F05-47FB-BF73-F2A8452E8A29}"/>
              </a:ext>
            </a:extLst>
          </p:cNvPr>
          <p:cNvSpPr/>
          <p:nvPr/>
        </p:nvSpPr>
        <p:spPr>
          <a:xfrm>
            <a:off x="312651" y="1275664"/>
            <a:ext cx="6842288" cy="148441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Many of Revolve’s competitors have, and potential competitors may have, longer operating histories, larger fulfilment infrastructures, greater technical capabilities, faster shipping times, lower-cost shipping, larger databases, greater financial, marketing, institutional and other resources and larger customer bases than Revolve has.</a:t>
            </a:r>
          </a:p>
        </p:txBody>
      </p:sp>
      <p:sp>
        <p:nvSpPr>
          <p:cNvPr id="80" name="Rectangle 79">
            <a:extLst>
              <a:ext uri="{FF2B5EF4-FFF2-40B4-BE49-F238E27FC236}">
                <a16:creationId xmlns:a16="http://schemas.microsoft.com/office/drawing/2014/main" id="{47EDA093-F2CD-405F-A882-CE359CA806AF}"/>
              </a:ext>
            </a:extLst>
          </p:cNvPr>
          <p:cNvSpPr/>
          <p:nvPr/>
        </p:nvSpPr>
        <p:spPr>
          <a:xfrm>
            <a:off x="312653" y="3154790"/>
            <a:ext cx="6842287" cy="79323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It is understood that in the online fashion industry, sales need to be driven by “web stickiness”. It is hard to tell how long a product will remain “hot”.</a:t>
            </a:r>
            <a:endParaRPr lang="en-SG" dirty="0">
              <a:solidFill>
                <a:schemeClr val="tx1"/>
              </a:solidFill>
            </a:endParaRPr>
          </a:p>
        </p:txBody>
      </p:sp>
      <p:sp>
        <p:nvSpPr>
          <p:cNvPr id="44" name="Rectangle 43">
            <a:extLst>
              <a:ext uri="{FF2B5EF4-FFF2-40B4-BE49-F238E27FC236}">
                <a16:creationId xmlns:a16="http://schemas.microsoft.com/office/drawing/2014/main" id="{8276ADE8-AC3A-4FD4-84A6-A29CBD270D05}"/>
              </a:ext>
            </a:extLst>
          </p:cNvPr>
          <p:cNvSpPr/>
          <p:nvPr/>
        </p:nvSpPr>
        <p:spPr>
          <a:xfrm>
            <a:off x="312655" y="3998677"/>
            <a:ext cx="6842284"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High P/E ratio</a:t>
            </a:r>
          </a:p>
        </p:txBody>
      </p:sp>
      <p:sp>
        <p:nvSpPr>
          <p:cNvPr id="46" name="Rectangle 45">
            <a:extLst>
              <a:ext uri="{FF2B5EF4-FFF2-40B4-BE49-F238E27FC236}">
                <a16:creationId xmlns:a16="http://schemas.microsoft.com/office/drawing/2014/main" id="{EBEF3F9B-3FAB-44BB-AC47-48CBE7DB7607}"/>
              </a:ext>
            </a:extLst>
          </p:cNvPr>
          <p:cNvSpPr/>
          <p:nvPr/>
        </p:nvSpPr>
        <p:spPr>
          <a:xfrm>
            <a:off x="312656" y="4313145"/>
            <a:ext cx="6842284" cy="62491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20% growth is not sufficient enough for this 80+ P/E ratio. If growth slows, the valuation multiple will compress. </a:t>
            </a:r>
          </a:p>
        </p:txBody>
      </p:sp>
      <p:pic>
        <p:nvPicPr>
          <p:cNvPr id="3" name="Picture 2">
            <a:extLst>
              <a:ext uri="{FF2B5EF4-FFF2-40B4-BE49-F238E27FC236}">
                <a16:creationId xmlns:a16="http://schemas.microsoft.com/office/drawing/2014/main" id="{87FEDAD4-A47D-4A03-9995-0D432C136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0614" y="2113816"/>
            <a:ext cx="4585356" cy="3056904"/>
          </a:xfrm>
          <a:prstGeom prst="rect">
            <a:avLst/>
          </a:prstGeom>
        </p:spPr>
      </p:pic>
      <p:sp>
        <p:nvSpPr>
          <p:cNvPr id="45" name="Rectangle 44">
            <a:extLst>
              <a:ext uri="{FF2B5EF4-FFF2-40B4-BE49-F238E27FC236}">
                <a16:creationId xmlns:a16="http://schemas.microsoft.com/office/drawing/2014/main" id="{0ADB11AB-3CB1-44D7-B948-6806FC3D9A49}"/>
              </a:ext>
            </a:extLst>
          </p:cNvPr>
          <p:cNvSpPr/>
          <p:nvPr/>
        </p:nvSpPr>
        <p:spPr>
          <a:xfrm>
            <a:off x="312655" y="4990808"/>
            <a:ext cx="6842284"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Other Concerns</a:t>
            </a:r>
          </a:p>
        </p:txBody>
      </p:sp>
      <p:sp>
        <p:nvSpPr>
          <p:cNvPr id="47" name="Rectangle 46">
            <a:extLst>
              <a:ext uri="{FF2B5EF4-FFF2-40B4-BE49-F238E27FC236}">
                <a16:creationId xmlns:a16="http://schemas.microsoft.com/office/drawing/2014/main" id="{EC9B0611-1D67-4C2B-AD4A-4C5A630548EF}"/>
              </a:ext>
            </a:extLst>
          </p:cNvPr>
          <p:cNvSpPr/>
          <p:nvPr/>
        </p:nvSpPr>
        <p:spPr>
          <a:xfrm>
            <a:off x="312655" y="5336452"/>
            <a:ext cx="6842284" cy="1122438"/>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Other risks include the rapid changes in the operating field, competitive marketplace, reliance on social media, and influencers + selling investors appear to be happy to step out of the shares at the offer price.</a:t>
            </a:r>
          </a:p>
        </p:txBody>
      </p:sp>
    </p:spTree>
    <p:extLst>
      <p:ext uri="{BB962C8B-B14F-4D97-AF65-F5344CB8AC3E}">
        <p14:creationId xmlns:p14="http://schemas.microsoft.com/office/powerpoint/2010/main" val="3557370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13</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1433406" cy="584775"/>
          </a:xfrm>
          <a:prstGeom prst="rect">
            <a:avLst/>
          </a:prstGeom>
          <a:noFill/>
        </p:spPr>
        <p:txBody>
          <a:bodyPr wrap="none" rtlCol="0">
            <a:spAutoFit/>
          </a:bodyPr>
          <a:lstStyle/>
          <a:p>
            <a:r>
              <a:rPr lang="en-SG" sz="3200" b="1" dirty="0">
                <a:latin typeface="Bahnschrift Light" panose="020B0502040204020203" pitchFamily="34" charset="0"/>
              </a:rPr>
              <a:t>Upside</a:t>
            </a:r>
          </a:p>
        </p:txBody>
      </p:sp>
      <p:sp>
        <p:nvSpPr>
          <p:cNvPr id="44" name="Rectangle 43">
            <a:extLst>
              <a:ext uri="{FF2B5EF4-FFF2-40B4-BE49-F238E27FC236}">
                <a16:creationId xmlns:a16="http://schemas.microsoft.com/office/drawing/2014/main" id="{8276ADE8-AC3A-4FD4-84A6-A29CBD270D05}"/>
              </a:ext>
            </a:extLst>
          </p:cNvPr>
          <p:cNvSpPr/>
          <p:nvPr/>
        </p:nvSpPr>
        <p:spPr>
          <a:xfrm>
            <a:off x="311430" y="2230713"/>
            <a:ext cx="11567914"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8 of 9 Analyst rate the Stock a Buy on Bloomberg</a:t>
            </a:r>
          </a:p>
        </p:txBody>
      </p:sp>
      <p:sp>
        <p:nvSpPr>
          <p:cNvPr id="46" name="Rectangle 45">
            <a:extLst>
              <a:ext uri="{FF2B5EF4-FFF2-40B4-BE49-F238E27FC236}">
                <a16:creationId xmlns:a16="http://schemas.microsoft.com/office/drawing/2014/main" id="{EBEF3F9B-3FAB-44BB-AC47-48CBE7DB7607}"/>
              </a:ext>
            </a:extLst>
          </p:cNvPr>
          <p:cNvSpPr/>
          <p:nvPr/>
        </p:nvSpPr>
        <p:spPr>
          <a:xfrm>
            <a:off x="340937" y="2620653"/>
            <a:ext cx="11566688" cy="373466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 Jefferies' Randal </a:t>
            </a:r>
            <a:r>
              <a:rPr lang="en-SG" dirty="0" err="1">
                <a:solidFill>
                  <a:schemeClr val="tx1"/>
                </a:solidFill>
              </a:rPr>
              <a:t>Konik</a:t>
            </a:r>
            <a:r>
              <a:rPr lang="en-SG" dirty="0">
                <a:solidFill>
                  <a:schemeClr val="tx1"/>
                </a:solidFill>
              </a:rPr>
              <a:t>, who said, "Revolve is the future of retail and brand marketing with its digital commerce platform built on a data-driven backbone and an enviable influencer ecosystem," and gave it a price target of $60, higher than any other analyst.</a:t>
            </a:r>
          </a:p>
          <a:p>
            <a:pPr algn="ctr"/>
            <a:endParaRPr lang="en-SG" dirty="0">
              <a:solidFill>
                <a:schemeClr val="tx1"/>
              </a:solidFill>
            </a:endParaRPr>
          </a:p>
          <a:p>
            <a:pPr algn="ctr"/>
            <a:r>
              <a:rPr lang="en-SG" dirty="0">
                <a:solidFill>
                  <a:schemeClr val="tx1"/>
                </a:solidFill>
              </a:rPr>
              <a:t>Oliver Chen of Cowen joined the chorus, saying, "Revolve is well-positioned to grow its active user base as it captures fashion-focused Millennial and Gen-Z shoppers through its on-trend assortment, its influencer-based marketing model, and its emphasis on experiential events to promote the brand."</a:t>
            </a:r>
          </a:p>
          <a:p>
            <a:pPr algn="ctr"/>
            <a:endParaRPr lang="en-SG" dirty="0">
              <a:solidFill>
                <a:schemeClr val="tx1"/>
              </a:solidFill>
            </a:endParaRPr>
          </a:p>
          <a:p>
            <a:pPr algn="ctr"/>
            <a:r>
              <a:rPr lang="en-SG" dirty="0">
                <a:solidFill>
                  <a:schemeClr val="tx1"/>
                </a:solidFill>
              </a:rPr>
              <a:t>The lone hold rating came from Barclay's Ross Sandler, who liked the company's business model and financials but was concerned about the valuation.</a:t>
            </a:r>
            <a:br>
              <a:rPr lang="en-SG" dirty="0">
                <a:solidFill>
                  <a:schemeClr val="tx1"/>
                </a:solidFill>
              </a:rPr>
            </a:br>
            <a:br>
              <a:rPr lang="en-SG" dirty="0">
                <a:solidFill>
                  <a:schemeClr val="tx1"/>
                </a:solidFill>
              </a:rPr>
            </a:br>
            <a:r>
              <a:rPr lang="en-SG" dirty="0">
                <a:solidFill>
                  <a:schemeClr val="tx1"/>
                </a:solidFill>
              </a:rPr>
              <a:t>The analysts widely cited Revolve’s financial performance, influencer marketing strategy and opportunities to expand internationally as key differentiators and growth drivers. </a:t>
            </a:r>
          </a:p>
        </p:txBody>
      </p:sp>
      <p:sp>
        <p:nvSpPr>
          <p:cNvPr id="2" name="TextBox 1">
            <a:extLst>
              <a:ext uri="{FF2B5EF4-FFF2-40B4-BE49-F238E27FC236}">
                <a16:creationId xmlns:a16="http://schemas.microsoft.com/office/drawing/2014/main" id="{74CEEFC9-CA1B-42D1-9C42-C9AAF846F53E}"/>
              </a:ext>
            </a:extLst>
          </p:cNvPr>
          <p:cNvSpPr txBox="1"/>
          <p:nvPr/>
        </p:nvSpPr>
        <p:spPr>
          <a:xfrm>
            <a:off x="312656" y="6562485"/>
            <a:ext cx="5856090" cy="230832"/>
          </a:xfrm>
          <a:prstGeom prst="rect">
            <a:avLst/>
          </a:prstGeom>
          <a:noFill/>
        </p:spPr>
        <p:txBody>
          <a:bodyPr wrap="none" rtlCol="0">
            <a:spAutoFit/>
          </a:bodyPr>
          <a:lstStyle/>
          <a:p>
            <a:r>
              <a:rPr lang="en-SG" sz="900" dirty="0">
                <a:hlinkClick r:id="rId2"/>
              </a:rPr>
              <a:t>https://www.bloomberg.com/news/articles/2019-07-02/revolve-draws-slew-of-bull-ratings-on-savvy-influencer-strategy</a:t>
            </a:r>
            <a:endParaRPr lang="en-SG" sz="900" dirty="0"/>
          </a:p>
        </p:txBody>
      </p:sp>
      <p:sp>
        <p:nvSpPr>
          <p:cNvPr id="41" name="Rectangle 40">
            <a:extLst>
              <a:ext uri="{FF2B5EF4-FFF2-40B4-BE49-F238E27FC236}">
                <a16:creationId xmlns:a16="http://schemas.microsoft.com/office/drawing/2014/main" id="{89620DEF-69A0-440D-B724-3EBF4A92C70A}"/>
              </a:ext>
            </a:extLst>
          </p:cNvPr>
          <p:cNvSpPr/>
          <p:nvPr/>
        </p:nvSpPr>
        <p:spPr>
          <a:xfrm>
            <a:off x="340936" y="1277676"/>
            <a:ext cx="11566687" cy="90716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It is a rule that fashion and lifestyle brands need to carve out a notable prescience on social media. Revolve Group has done so using Influencers.</a:t>
            </a:r>
            <a:r>
              <a:rPr lang="en-SG" dirty="0">
                <a:solidFill>
                  <a:schemeClr val="tx1"/>
                </a:solidFill>
              </a:rPr>
              <a:t>The focus on personalisation, loyalty, and usage of influencers has resulted in the company distinguishing itself from its competitors.</a:t>
            </a:r>
          </a:p>
        </p:txBody>
      </p:sp>
      <p:sp>
        <p:nvSpPr>
          <p:cNvPr id="42" name="Rectangle 41">
            <a:extLst>
              <a:ext uri="{FF2B5EF4-FFF2-40B4-BE49-F238E27FC236}">
                <a16:creationId xmlns:a16="http://schemas.microsoft.com/office/drawing/2014/main" id="{10202C65-FB9B-4436-BBE8-9635B5FB4033}"/>
              </a:ext>
            </a:extLst>
          </p:cNvPr>
          <p:cNvSpPr/>
          <p:nvPr/>
        </p:nvSpPr>
        <p:spPr>
          <a:xfrm>
            <a:off x="340937" y="940929"/>
            <a:ext cx="11567914"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Distinguishable and Recognizable brand</a:t>
            </a:r>
          </a:p>
        </p:txBody>
      </p:sp>
    </p:spTree>
    <p:extLst>
      <p:ext uri="{BB962C8B-B14F-4D97-AF65-F5344CB8AC3E}">
        <p14:creationId xmlns:p14="http://schemas.microsoft.com/office/powerpoint/2010/main" val="3330646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14</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6490879" cy="584775"/>
          </a:xfrm>
          <a:prstGeom prst="rect">
            <a:avLst/>
          </a:prstGeom>
          <a:noFill/>
        </p:spPr>
        <p:txBody>
          <a:bodyPr wrap="none" rtlCol="0">
            <a:spAutoFit/>
          </a:bodyPr>
          <a:lstStyle/>
          <a:p>
            <a:r>
              <a:rPr lang="en-SG" sz="3200" b="1" dirty="0">
                <a:latin typeface="Bahnschrift Light" panose="020B0502040204020203" pitchFamily="34" charset="0"/>
              </a:rPr>
              <a:t>Valuation Summary (refer to excel)</a:t>
            </a:r>
          </a:p>
        </p:txBody>
      </p:sp>
      <p:pic>
        <p:nvPicPr>
          <p:cNvPr id="2" name="Picture 1">
            <a:extLst>
              <a:ext uri="{FF2B5EF4-FFF2-40B4-BE49-F238E27FC236}">
                <a16:creationId xmlns:a16="http://schemas.microsoft.com/office/drawing/2014/main" id="{885DC947-1C5A-49F6-9FF7-401B33549C75}"/>
              </a:ext>
            </a:extLst>
          </p:cNvPr>
          <p:cNvPicPr>
            <a:picLocks noChangeAspect="1"/>
          </p:cNvPicPr>
          <p:nvPr/>
        </p:nvPicPr>
        <p:blipFill rotWithShape="1">
          <a:blip r:embed="rId2"/>
          <a:srcRect l="3325" t="29278" r="5747" b="43120"/>
          <a:stretch/>
        </p:blipFill>
        <p:spPr>
          <a:xfrm>
            <a:off x="312656" y="1007081"/>
            <a:ext cx="11263894" cy="2469366"/>
          </a:xfrm>
          <a:prstGeom prst="rect">
            <a:avLst/>
          </a:prstGeom>
        </p:spPr>
      </p:pic>
      <p:pic>
        <p:nvPicPr>
          <p:cNvPr id="48" name="Picture 47">
            <a:extLst>
              <a:ext uri="{FF2B5EF4-FFF2-40B4-BE49-F238E27FC236}">
                <a16:creationId xmlns:a16="http://schemas.microsoft.com/office/drawing/2014/main" id="{2F5357E4-1E9C-4659-BAD3-6F6523BE5B85}"/>
              </a:ext>
            </a:extLst>
          </p:cNvPr>
          <p:cNvPicPr>
            <a:picLocks noChangeAspect="1"/>
          </p:cNvPicPr>
          <p:nvPr/>
        </p:nvPicPr>
        <p:blipFill rotWithShape="1">
          <a:blip r:embed="rId2"/>
          <a:srcRect l="3325" t="58914" r="69394" b="9951"/>
          <a:stretch/>
        </p:blipFill>
        <p:spPr>
          <a:xfrm>
            <a:off x="3640651" y="3443292"/>
            <a:ext cx="4673789" cy="3000309"/>
          </a:xfrm>
          <a:prstGeom prst="rect">
            <a:avLst/>
          </a:prstGeom>
        </p:spPr>
      </p:pic>
    </p:spTree>
    <p:extLst>
      <p:ext uri="{BB962C8B-B14F-4D97-AF65-F5344CB8AC3E}">
        <p14:creationId xmlns:p14="http://schemas.microsoft.com/office/powerpoint/2010/main" val="457354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15</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2374368" cy="584775"/>
          </a:xfrm>
          <a:prstGeom prst="rect">
            <a:avLst/>
          </a:prstGeom>
          <a:noFill/>
        </p:spPr>
        <p:txBody>
          <a:bodyPr wrap="none" rtlCol="0">
            <a:spAutoFit/>
          </a:bodyPr>
          <a:lstStyle/>
          <a:p>
            <a:r>
              <a:rPr lang="en-SG" sz="3200" b="1" dirty="0">
                <a:latin typeface="Bahnschrift Light" panose="020B0502040204020203" pitchFamily="34" charset="0"/>
              </a:rPr>
              <a:t>In Summary</a:t>
            </a:r>
          </a:p>
        </p:txBody>
      </p:sp>
      <p:sp>
        <p:nvSpPr>
          <p:cNvPr id="45" name="Rectangle 44">
            <a:extLst>
              <a:ext uri="{FF2B5EF4-FFF2-40B4-BE49-F238E27FC236}">
                <a16:creationId xmlns:a16="http://schemas.microsoft.com/office/drawing/2014/main" id="{E280AEF7-F050-48C7-BDF8-6859EC5EDC0D}"/>
              </a:ext>
            </a:extLst>
          </p:cNvPr>
          <p:cNvSpPr/>
          <p:nvPr/>
        </p:nvSpPr>
        <p:spPr>
          <a:xfrm>
            <a:off x="312655" y="3375815"/>
            <a:ext cx="7177800"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t>Overall</a:t>
            </a:r>
          </a:p>
        </p:txBody>
      </p:sp>
      <p:sp>
        <p:nvSpPr>
          <p:cNvPr id="47" name="Rectangle 46">
            <a:extLst>
              <a:ext uri="{FF2B5EF4-FFF2-40B4-BE49-F238E27FC236}">
                <a16:creationId xmlns:a16="http://schemas.microsoft.com/office/drawing/2014/main" id="{AD224254-DA82-464A-8F52-DD23D8834FFD}"/>
              </a:ext>
            </a:extLst>
          </p:cNvPr>
          <p:cNvSpPr/>
          <p:nvPr/>
        </p:nvSpPr>
        <p:spPr>
          <a:xfrm>
            <a:off x="312655" y="3757942"/>
            <a:ext cx="7177800" cy="254867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Revolve has over 15 years of heavy investment in data-driven intelligence has catapulted the company to a position of fashion retail dominance that serves the needs of millennials and Generation Z demographics.</a:t>
            </a:r>
          </a:p>
          <a:p>
            <a:pPr algn="ctr"/>
            <a:endParaRPr lang="en-SG" dirty="0">
              <a:solidFill>
                <a:schemeClr val="tx1"/>
              </a:solidFill>
            </a:endParaRPr>
          </a:p>
          <a:p>
            <a:pPr algn="ctr"/>
            <a:r>
              <a:rPr lang="en-SG" dirty="0">
                <a:solidFill>
                  <a:schemeClr val="tx1"/>
                </a:solidFill>
              </a:rPr>
              <a:t>Revolve's success in attracting customers using influencers complemented with its strength in personalizing purchases to individual customers will continue to fuel growth going forward.</a:t>
            </a:r>
            <a:br>
              <a:rPr lang="en-SG" dirty="0">
                <a:solidFill>
                  <a:schemeClr val="tx1"/>
                </a:solidFill>
              </a:rPr>
            </a:br>
            <a:br>
              <a:rPr lang="en-SG" dirty="0">
                <a:solidFill>
                  <a:schemeClr val="tx1"/>
                </a:solidFill>
              </a:rPr>
            </a:br>
            <a:r>
              <a:rPr lang="en-SG" dirty="0">
                <a:solidFill>
                  <a:schemeClr val="tx1"/>
                </a:solidFill>
              </a:rPr>
              <a:t>Perhaps Revolve has found the formula after all.</a:t>
            </a:r>
          </a:p>
        </p:txBody>
      </p:sp>
      <p:sp>
        <p:nvSpPr>
          <p:cNvPr id="43" name="Rectangle 42">
            <a:extLst>
              <a:ext uri="{FF2B5EF4-FFF2-40B4-BE49-F238E27FC236}">
                <a16:creationId xmlns:a16="http://schemas.microsoft.com/office/drawing/2014/main" id="{374150E5-ACB1-4C90-B936-B3E531AC4E7A}"/>
              </a:ext>
            </a:extLst>
          </p:cNvPr>
          <p:cNvSpPr/>
          <p:nvPr/>
        </p:nvSpPr>
        <p:spPr>
          <a:xfrm>
            <a:off x="312656" y="939829"/>
            <a:ext cx="7177804" cy="263804"/>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Key growth drivers</a:t>
            </a:r>
          </a:p>
        </p:txBody>
      </p:sp>
      <p:sp>
        <p:nvSpPr>
          <p:cNvPr id="44" name="Rectangle 43">
            <a:extLst>
              <a:ext uri="{FF2B5EF4-FFF2-40B4-BE49-F238E27FC236}">
                <a16:creationId xmlns:a16="http://schemas.microsoft.com/office/drawing/2014/main" id="{0BA66BD8-AEE3-4818-BFB6-3A95C60C6F8B}"/>
              </a:ext>
            </a:extLst>
          </p:cNvPr>
          <p:cNvSpPr/>
          <p:nvPr/>
        </p:nvSpPr>
        <p:spPr>
          <a:xfrm>
            <a:off x="312655" y="1288211"/>
            <a:ext cx="7177801" cy="199814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&gt; Favourable demographic trends, </a:t>
            </a:r>
            <a:br>
              <a:rPr lang="en-SG" dirty="0">
                <a:solidFill>
                  <a:schemeClr val="tx1"/>
                </a:solidFill>
              </a:rPr>
            </a:br>
            <a:r>
              <a:rPr lang="en-SG" dirty="0">
                <a:solidFill>
                  <a:schemeClr val="tx1"/>
                </a:solidFill>
              </a:rPr>
              <a:t>&gt; Constant product newness / freshness</a:t>
            </a:r>
            <a:br>
              <a:rPr lang="en-SG" dirty="0">
                <a:solidFill>
                  <a:schemeClr val="tx1"/>
                </a:solidFill>
              </a:rPr>
            </a:br>
            <a:r>
              <a:rPr lang="en-SG" dirty="0">
                <a:solidFill>
                  <a:schemeClr val="tx1"/>
                </a:solidFill>
              </a:rPr>
              <a:t>&gt; Proliferation of emerging brands</a:t>
            </a:r>
            <a:br>
              <a:rPr lang="en-SG" dirty="0">
                <a:solidFill>
                  <a:schemeClr val="tx1"/>
                </a:solidFill>
              </a:rPr>
            </a:br>
            <a:r>
              <a:rPr lang="en-SG" dirty="0">
                <a:solidFill>
                  <a:schemeClr val="tx1"/>
                </a:solidFill>
              </a:rPr>
              <a:t>&gt; An increased focus on fashion and beauty as a reflection of self-expression.</a:t>
            </a:r>
          </a:p>
        </p:txBody>
      </p:sp>
      <p:pic>
        <p:nvPicPr>
          <p:cNvPr id="2" name="Picture 1">
            <a:extLst>
              <a:ext uri="{FF2B5EF4-FFF2-40B4-BE49-F238E27FC236}">
                <a16:creationId xmlns:a16="http://schemas.microsoft.com/office/drawing/2014/main" id="{015B17EE-1102-4F61-8D0E-B8CCF9EA76CB}"/>
              </a:ext>
            </a:extLst>
          </p:cNvPr>
          <p:cNvPicPr>
            <a:picLocks noChangeAspect="1"/>
          </p:cNvPicPr>
          <p:nvPr/>
        </p:nvPicPr>
        <p:blipFill>
          <a:blip r:embed="rId2"/>
          <a:stretch>
            <a:fillRect/>
          </a:stretch>
        </p:blipFill>
        <p:spPr>
          <a:xfrm>
            <a:off x="7611332" y="946629"/>
            <a:ext cx="4296293" cy="5370366"/>
          </a:xfrm>
          <a:prstGeom prst="rect">
            <a:avLst/>
          </a:prstGeom>
        </p:spPr>
      </p:pic>
    </p:spTree>
    <p:extLst>
      <p:ext uri="{BB962C8B-B14F-4D97-AF65-F5344CB8AC3E}">
        <p14:creationId xmlns:p14="http://schemas.microsoft.com/office/powerpoint/2010/main" val="828004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CA11C5-D563-414B-8C43-A88C38A2DD97}"/>
              </a:ext>
            </a:extLst>
          </p:cNvPr>
          <p:cNvGrpSpPr/>
          <p:nvPr/>
        </p:nvGrpSpPr>
        <p:grpSpPr>
          <a:xfrm>
            <a:off x="9931800" y="223168"/>
            <a:ext cx="1975825" cy="470189"/>
            <a:chOff x="1974354" y="1448019"/>
            <a:chExt cx="9597514" cy="2283932"/>
          </a:xfrm>
        </p:grpSpPr>
        <p:sp>
          <p:nvSpPr>
            <p:cNvPr id="5" name="Oval 4">
              <a:extLst>
                <a:ext uri="{FF2B5EF4-FFF2-40B4-BE49-F238E27FC236}">
                  <a16:creationId xmlns:a16="http://schemas.microsoft.com/office/drawing/2014/main" id="{C8F5241F-EE79-4C17-BE09-5DC4152DFFEF}"/>
                </a:ext>
              </a:extLst>
            </p:cNvPr>
            <p:cNvSpPr/>
            <p:nvPr/>
          </p:nvSpPr>
          <p:spPr>
            <a:xfrm>
              <a:off x="1974354" y="1448019"/>
              <a:ext cx="1834675" cy="1834677"/>
            </a:xfrm>
            <a:prstGeom prst="ellipse">
              <a:avLst/>
            </a:prstGeom>
            <a:solidFill>
              <a:schemeClr val="bg1"/>
            </a:solidFill>
            <a:ln w="66675">
              <a:solidFill>
                <a:srgbClr val="291B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angle: Rounded Corners 5">
              <a:extLst>
                <a:ext uri="{FF2B5EF4-FFF2-40B4-BE49-F238E27FC236}">
                  <a16:creationId xmlns:a16="http://schemas.microsoft.com/office/drawing/2014/main" id="{4CAE7443-7948-4C8A-A81A-3B10277B70CB}"/>
                </a:ext>
              </a:extLst>
            </p:cNvPr>
            <p:cNvSpPr/>
            <p:nvPr/>
          </p:nvSpPr>
          <p:spPr>
            <a:xfrm rot="2211920">
              <a:off x="3818918" y="3331625"/>
              <a:ext cx="1128729"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 name="Rectangle: Rounded Corners 6">
              <a:extLst>
                <a:ext uri="{FF2B5EF4-FFF2-40B4-BE49-F238E27FC236}">
                  <a16:creationId xmlns:a16="http://schemas.microsoft.com/office/drawing/2014/main" id="{E021B828-1619-4DB5-B93B-268182608143}"/>
                </a:ext>
              </a:extLst>
            </p:cNvPr>
            <p:cNvSpPr/>
            <p:nvPr/>
          </p:nvSpPr>
          <p:spPr>
            <a:xfrm rot="2211920">
              <a:off x="3676076" y="2878104"/>
              <a:ext cx="229537" cy="400326"/>
            </a:xfrm>
            <a:prstGeom prst="roundRect">
              <a:avLst/>
            </a:prstGeom>
            <a:solidFill>
              <a:srgbClr val="291B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8" name="Group 7">
              <a:extLst>
                <a:ext uri="{FF2B5EF4-FFF2-40B4-BE49-F238E27FC236}">
                  <a16:creationId xmlns:a16="http://schemas.microsoft.com/office/drawing/2014/main" id="{1C21D2FF-8F64-471C-88E0-6E4DEE7D3F04}"/>
                </a:ext>
              </a:extLst>
            </p:cNvPr>
            <p:cNvGrpSpPr/>
            <p:nvPr/>
          </p:nvGrpSpPr>
          <p:grpSpPr>
            <a:xfrm>
              <a:off x="2081135" y="1539602"/>
              <a:ext cx="1634714" cy="1651510"/>
              <a:chOff x="1171391" y="4025678"/>
              <a:chExt cx="1634714" cy="1651510"/>
            </a:xfrm>
          </p:grpSpPr>
          <p:grpSp>
            <p:nvGrpSpPr>
              <p:cNvPr id="10" name="Group 9">
                <a:extLst>
                  <a:ext uri="{FF2B5EF4-FFF2-40B4-BE49-F238E27FC236}">
                    <a16:creationId xmlns:a16="http://schemas.microsoft.com/office/drawing/2014/main" id="{079C5654-B9CE-4804-8088-8C384E747ADF}"/>
                  </a:ext>
                </a:extLst>
              </p:cNvPr>
              <p:cNvGrpSpPr/>
              <p:nvPr/>
            </p:nvGrpSpPr>
            <p:grpSpPr>
              <a:xfrm>
                <a:off x="1607470" y="4025678"/>
                <a:ext cx="670747" cy="523757"/>
                <a:chOff x="2330453" y="641095"/>
                <a:chExt cx="2135763" cy="1667725"/>
              </a:xfrm>
              <a:solidFill>
                <a:srgbClr val="FF0000"/>
              </a:solidFill>
            </p:grpSpPr>
            <p:sp>
              <p:nvSpPr>
                <p:cNvPr id="32" name="Freeform: Shape 31">
                  <a:extLst>
                    <a:ext uri="{FF2B5EF4-FFF2-40B4-BE49-F238E27FC236}">
                      <a16:creationId xmlns:a16="http://schemas.microsoft.com/office/drawing/2014/main" id="{D75D5A5B-DD16-45D3-BD6B-7C6B09D69EE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3" name="Partial Circle 103">
                  <a:extLst>
                    <a:ext uri="{FF2B5EF4-FFF2-40B4-BE49-F238E27FC236}">
                      <a16:creationId xmlns:a16="http://schemas.microsoft.com/office/drawing/2014/main" id="{D4FE2450-D03C-4C53-92A2-7E0F28A97248}"/>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1" name="Group 10">
                <a:extLst>
                  <a:ext uri="{FF2B5EF4-FFF2-40B4-BE49-F238E27FC236}">
                    <a16:creationId xmlns:a16="http://schemas.microsoft.com/office/drawing/2014/main" id="{E71934E6-9FB3-4D86-AEFC-7776B4151B1B}"/>
                  </a:ext>
                </a:extLst>
              </p:cNvPr>
              <p:cNvGrpSpPr/>
              <p:nvPr/>
            </p:nvGrpSpPr>
            <p:grpSpPr>
              <a:xfrm rot="2717322">
                <a:off x="2003066" y="4176275"/>
                <a:ext cx="670747" cy="523757"/>
                <a:chOff x="2330453" y="641095"/>
                <a:chExt cx="2135763" cy="1667725"/>
              </a:xfrm>
              <a:solidFill>
                <a:srgbClr val="FFC000"/>
              </a:solidFill>
            </p:grpSpPr>
            <p:sp>
              <p:nvSpPr>
                <p:cNvPr id="30" name="Freeform: Shape 29">
                  <a:extLst>
                    <a:ext uri="{FF2B5EF4-FFF2-40B4-BE49-F238E27FC236}">
                      <a16:creationId xmlns:a16="http://schemas.microsoft.com/office/drawing/2014/main" id="{95B562E8-09E5-47F5-80F6-359631DDDDE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31" name="Partial Circle 103">
                  <a:extLst>
                    <a:ext uri="{FF2B5EF4-FFF2-40B4-BE49-F238E27FC236}">
                      <a16:creationId xmlns:a16="http://schemas.microsoft.com/office/drawing/2014/main" id="{3A727545-C12D-4A69-B522-5C54FA127D6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2" name="Group 11">
                <a:extLst>
                  <a:ext uri="{FF2B5EF4-FFF2-40B4-BE49-F238E27FC236}">
                    <a16:creationId xmlns:a16="http://schemas.microsoft.com/office/drawing/2014/main" id="{F6AA3F11-60E4-4555-8CAA-3FF35C174912}"/>
                  </a:ext>
                </a:extLst>
              </p:cNvPr>
              <p:cNvGrpSpPr/>
              <p:nvPr/>
            </p:nvGrpSpPr>
            <p:grpSpPr>
              <a:xfrm rot="5184289">
                <a:off x="2208853" y="4536638"/>
                <a:ext cx="670747" cy="523757"/>
                <a:chOff x="2330453" y="641095"/>
                <a:chExt cx="2135763" cy="1667725"/>
              </a:xfrm>
              <a:solidFill>
                <a:srgbClr val="FFFF00"/>
              </a:solidFill>
            </p:grpSpPr>
            <p:sp>
              <p:nvSpPr>
                <p:cNvPr id="28" name="Freeform: Shape 27">
                  <a:extLst>
                    <a:ext uri="{FF2B5EF4-FFF2-40B4-BE49-F238E27FC236}">
                      <a16:creationId xmlns:a16="http://schemas.microsoft.com/office/drawing/2014/main" id="{1263C0FA-D0D6-4AB7-938B-4C6DD294D1C5}"/>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FDD52C"/>
                    </a:solidFill>
                    <a:highlight>
                      <a:srgbClr val="FFFF00"/>
                    </a:highlight>
                  </a:endParaRPr>
                </a:p>
              </p:txBody>
            </p:sp>
            <p:sp>
              <p:nvSpPr>
                <p:cNvPr id="29" name="Partial Circle 103">
                  <a:extLst>
                    <a:ext uri="{FF2B5EF4-FFF2-40B4-BE49-F238E27FC236}">
                      <a16:creationId xmlns:a16="http://schemas.microsoft.com/office/drawing/2014/main" id="{0499863F-84CD-41AE-A273-E6201584FE5E}"/>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FDD52C"/>
                    </a:solidFill>
                    <a:highlight>
                      <a:srgbClr val="FFFF00"/>
                    </a:highlight>
                  </a:endParaRPr>
                </a:p>
              </p:txBody>
            </p:sp>
          </p:grpSp>
          <p:grpSp>
            <p:nvGrpSpPr>
              <p:cNvPr id="13" name="Group 12">
                <a:extLst>
                  <a:ext uri="{FF2B5EF4-FFF2-40B4-BE49-F238E27FC236}">
                    <a16:creationId xmlns:a16="http://schemas.microsoft.com/office/drawing/2014/main" id="{E91B94A6-AC49-498D-BBF6-C8F0E553F7D4}"/>
                  </a:ext>
                </a:extLst>
              </p:cNvPr>
              <p:cNvGrpSpPr/>
              <p:nvPr/>
            </p:nvGrpSpPr>
            <p:grpSpPr>
              <a:xfrm rot="7882643">
                <a:off x="2073959" y="4934707"/>
                <a:ext cx="670747" cy="523757"/>
                <a:chOff x="2330453" y="641095"/>
                <a:chExt cx="2135763" cy="1667725"/>
              </a:xfrm>
              <a:solidFill>
                <a:srgbClr val="92D050"/>
              </a:solidFill>
            </p:grpSpPr>
            <p:sp>
              <p:nvSpPr>
                <p:cNvPr id="26" name="Freeform: Shape 25">
                  <a:extLst>
                    <a:ext uri="{FF2B5EF4-FFF2-40B4-BE49-F238E27FC236}">
                      <a16:creationId xmlns:a16="http://schemas.microsoft.com/office/drawing/2014/main" id="{A740A268-C298-4B5A-97F7-6095E06B99C7}"/>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7" name="Partial Circle 103">
                  <a:extLst>
                    <a:ext uri="{FF2B5EF4-FFF2-40B4-BE49-F238E27FC236}">
                      <a16:creationId xmlns:a16="http://schemas.microsoft.com/office/drawing/2014/main" id="{6256F167-7710-4E4D-932D-865940E2AE03}"/>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4" name="Group 13">
                <a:extLst>
                  <a:ext uri="{FF2B5EF4-FFF2-40B4-BE49-F238E27FC236}">
                    <a16:creationId xmlns:a16="http://schemas.microsoft.com/office/drawing/2014/main" id="{21AA0E7F-3BCB-47AB-8857-134D48088A71}"/>
                  </a:ext>
                </a:extLst>
              </p:cNvPr>
              <p:cNvGrpSpPr/>
              <p:nvPr/>
            </p:nvGrpSpPr>
            <p:grpSpPr>
              <a:xfrm rot="10409178">
                <a:off x="1705760" y="5153431"/>
                <a:ext cx="670747" cy="523757"/>
                <a:chOff x="2330453" y="641095"/>
                <a:chExt cx="2135763" cy="1667725"/>
              </a:xfrm>
              <a:solidFill>
                <a:srgbClr val="00B050"/>
              </a:solidFill>
            </p:grpSpPr>
            <p:sp>
              <p:nvSpPr>
                <p:cNvPr id="24" name="Freeform: Shape 23">
                  <a:extLst>
                    <a:ext uri="{FF2B5EF4-FFF2-40B4-BE49-F238E27FC236}">
                      <a16:creationId xmlns:a16="http://schemas.microsoft.com/office/drawing/2014/main" id="{06CDE657-3D96-43DA-9700-D3FC58424856}"/>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5" name="Partial Circle 103">
                  <a:extLst>
                    <a:ext uri="{FF2B5EF4-FFF2-40B4-BE49-F238E27FC236}">
                      <a16:creationId xmlns:a16="http://schemas.microsoft.com/office/drawing/2014/main" id="{8B6635B5-F419-444B-829D-662E5ABF05A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5" name="Group 14">
                <a:extLst>
                  <a:ext uri="{FF2B5EF4-FFF2-40B4-BE49-F238E27FC236}">
                    <a16:creationId xmlns:a16="http://schemas.microsoft.com/office/drawing/2014/main" id="{C13A2E78-A448-4830-9432-77A43B6DBB14}"/>
                  </a:ext>
                </a:extLst>
              </p:cNvPr>
              <p:cNvGrpSpPr/>
              <p:nvPr/>
            </p:nvGrpSpPr>
            <p:grpSpPr>
              <a:xfrm rot="18707861">
                <a:off x="1232845" y="4233374"/>
                <a:ext cx="670747" cy="523757"/>
                <a:chOff x="2330453" y="641095"/>
                <a:chExt cx="2135763" cy="1667725"/>
              </a:xfrm>
              <a:solidFill>
                <a:srgbClr val="7030A0"/>
              </a:solidFill>
            </p:grpSpPr>
            <p:sp>
              <p:nvSpPr>
                <p:cNvPr id="22" name="Freeform: Shape 21">
                  <a:extLst>
                    <a:ext uri="{FF2B5EF4-FFF2-40B4-BE49-F238E27FC236}">
                      <a16:creationId xmlns:a16="http://schemas.microsoft.com/office/drawing/2014/main" id="{B03F36ED-1D6E-427B-AB6F-76AFEBB9A762}"/>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3" name="Partial Circle 103">
                  <a:extLst>
                    <a:ext uri="{FF2B5EF4-FFF2-40B4-BE49-F238E27FC236}">
                      <a16:creationId xmlns:a16="http://schemas.microsoft.com/office/drawing/2014/main" id="{FBB7D0AE-5982-4DE1-9BA5-DC427D23855A}"/>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6" name="Group 15">
                <a:extLst>
                  <a:ext uri="{FF2B5EF4-FFF2-40B4-BE49-F238E27FC236}">
                    <a16:creationId xmlns:a16="http://schemas.microsoft.com/office/drawing/2014/main" id="{0568E4A0-7BE7-49D4-A8F5-C97565EB838C}"/>
                  </a:ext>
                </a:extLst>
              </p:cNvPr>
              <p:cNvGrpSpPr/>
              <p:nvPr/>
            </p:nvGrpSpPr>
            <p:grpSpPr>
              <a:xfrm rot="13142183">
                <a:off x="1295712" y="5035541"/>
                <a:ext cx="670747" cy="523757"/>
                <a:chOff x="2330453" y="641095"/>
                <a:chExt cx="2135763" cy="1667725"/>
              </a:xfrm>
              <a:solidFill>
                <a:srgbClr val="00B0F0"/>
              </a:solidFill>
            </p:grpSpPr>
            <p:sp>
              <p:nvSpPr>
                <p:cNvPr id="20" name="Freeform: Shape 19">
                  <a:extLst>
                    <a:ext uri="{FF2B5EF4-FFF2-40B4-BE49-F238E27FC236}">
                      <a16:creationId xmlns:a16="http://schemas.microsoft.com/office/drawing/2014/main" id="{E2336683-B3B3-4D8E-BDB5-C9275C497CD0}"/>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21" name="Partial Circle 103">
                  <a:extLst>
                    <a:ext uri="{FF2B5EF4-FFF2-40B4-BE49-F238E27FC236}">
                      <a16:creationId xmlns:a16="http://schemas.microsoft.com/office/drawing/2014/main" id="{4EA20F8E-1970-4BD9-A5FD-F8C1619AF1BC}"/>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nvGrpSpPr>
              <p:cNvPr id="17" name="Group 16">
                <a:extLst>
                  <a:ext uri="{FF2B5EF4-FFF2-40B4-BE49-F238E27FC236}">
                    <a16:creationId xmlns:a16="http://schemas.microsoft.com/office/drawing/2014/main" id="{9BBC8270-0327-4541-AC10-7CBA2A72CD4C}"/>
                  </a:ext>
                </a:extLst>
              </p:cNvPr>
              <p:cNvGrpSpPr/>
              <p:nvPr/>
            </p:nvGrpSpPr>
            <p:grpSpPr>
              <a:xfrm rot="15950221">
                <a:off x="1097896" y="4651443"/>
                <a:ext cx="670747" cy="523757"/>
                <a:chOff x="2330453" y="641095"/>
                <a:chExt cx="2135763" cy="1667725"/>
              </a:xfrm>
              <a:solidFill>
                <a:srgbClr val="002060"/>
              </a:solidFill>
            </p:grpSpPr>
            <p:sp>
              <p:nvSpPr>
                <p:cNvPr id="18" name="Freeform: Shape 17">
                  <a:extLst>
                    <a:ext uri="{FF2B5EF4-FFF2-40B4-BE49-F238E27FC236}">
                      <a16:creationId xmlns:a16="http://schemas.microsoft.com/office/drawing/2014/main" id="{AD9A185B-516D-4236-91A2-9D0E03A5D85A}"/>
                    </a:ext>
                  </a:extLst>
                </p:cNvPr>
                <p:cNvSpPr/>
                <p:nvPr/>
              </p:nvSpPr>
              <p:spPr>
                <a:xfrm>
                  <a:off x="2334263" y="749775"/>
                  <a:ext cx="2131953" cy="1559045"/>
                </a:xfrm>
                <a:custGeom>
                  <a:avLst/>
                  <a:gdLst>
                    <a:gd name="connsiteX0" fmla="*/ 0 w 508635"/>
                    <a:gd name="connsiteY0" fmla="*/ 28575 h 367665"/>
                    <a:gd name="connsiteX1" fmla="*/ 508635 w 508635"/>
                    <a:gd name="connsiteY1" fmla="*/ 367665 h 367665"/>
                    <a:gd name="connsiteX2" fmla="*/ 440055 w 508635"/>
                    <a:gd name="connsiteY2" fmla="*/ 0 h 367665"/>
                    <a:gd name="connsiteX3" fmla="*/ 0 w 508635"/>
                    <a:gd name="connsiteY3" fmla="*/ 28575 h 367665"/>
                    <a:gd name="connsiteX0" fmla="*/ 0 w 508635"/>
                    <a:gd name="connsiteY0" fmla="*/ 53005 h 392095"/>
                    <a:gd name="connsiteX1" fmla="*/ 508635 w 508635"/>
                    <a:gd name="connsiteY1" fmla="*/ 392095 h 392095"/>
                    <a:gd name="connsiteX2" fmla="*/ 440055 w 508635"/>
                    <a:gd name="connsiteY2" fmla="*/ 24430 h 392095"/>
                    <a:gd name="connsiteX3" fmla="*/ 224746 w 508635"/>
                    <a:gd name="connsiteY3" fmla="*/ 252 h 392095"/>
                    <a:gd name="connsiteX4" fmla="*/ 0 w 508635"/>
                    <a:gd name="connsiteY4" fmla="*/ 53005 h 392095"/>
                    <a:gd name="connsiteX0" fmla="*/ 0 w 508635"/>
                    <a:gd name="connsiteY0" fmla="*/ 52772 h 391862"/>
                    <a:gd name="connsiteX1" fmla="*/ 508635 w 508635"/>
                    <a:gd name="connsiteY1" fmla="*/ 391862 h 391862"/>
                    <a:gd name="connsiteX2" fmla="*/ 440055 w 508635"/>
                    <a:gd name="connsiteY2" fmla="*/ 24197 h 391862"/>
                    <a:gd name="connsiteX3" fmla="*/ 224746 w 508635"/>
                    <a:gd name="connsiteY3" fmla="*/ 19 h 391862"/>
                    <a:gd name="connsiteX4" fmla="*/ 0 w 508635"/>
                    <a:gd name="connsiteY4" fmla="*/ 52772 h 391862"/>
                    <a:gd name="connsiteX0" fmla="*/ 0 w 508635"/>
                    <a:gd name="connsiteY0" fmla="*/ 58826 h 397916"/>
                    <a:gd name="connsiteX1" fmla="*/ 508635 w 508635"/>
                    <a:gd name="connsiteY1" fmla="*/ 397916 h 397916"/>
                    <a:gd name="connsiteX2" fmla="*/ 440055 w 508635"/>
                    <a:gd name="connsiteY2" fmla="*/ 30251 h 397916"/>
                    <a:gd name="connsiteX3" fmla="*/ 401332 w 508635"/>
                    <a:gd name="connsiteY3" fmla="*/ 17746 h 397916"/>
                    <a:gd name="connsiteX4" fmla="*/ 224746 w 508635"/>
                    <a:gd name="connsiteY4" fmla="*/ 6073 h 397916"/>
                    <a:gd name="connsiteX5" fmla="*/ 0 w 508635"/>
                    <a:gd name="connsiteY5" fmla="*/ 58826 h 397916"/>
                    <a:gd name="connsiteX0" fmla="*/ 0 w 508635"/>
                    <a:gd name="connsiteY0" fmla="*/ 54161 h 393251"/>
                    <a:gd name="connsiteX1" fmla="*/ 508635 w 508635"/>
                    <a:gd name="connsiteY1" fmla="*/ 393251 h 393251"/>
                    <a:gd name="connsiteX2" fmla="*/ 401332 w 508635"/>
                    <a:gd name="connsiteY2" fmla="*/ 13081 h 393251"/>
                    <a:gd name="connsiteX3" fmla="*/ 224746 w 508635"/>
                    <a:gd name="connsiteY3" fmla="*/ 1408 h 393251"/>
                    <a:gd name="connsiteX4" fmla="*/ 0 w 508635"/>
                    <a:gd name="connsiteY4" fmla="*/ 54161 h 393251"/>
                    <a:gd name="connsiteX0" fmla="*/ 0 w 508635"/>
                    <a:gd name="connsiteY0" fmla="*/ 53536 h 392626"/>
                    <a:gd name="connsiteX1" fmla="*/ 508635 w 508635"/>
                    <a:gd name="connsiteY1" fmla="*/ 392626 h 392626"/>
                    <a:gd name="connsiteX2" fmla="*/ 438508 w 508635"/>
                    <a:gd name="connsiteY2" fmla="*/ 26629 h 392626"/>
                    <a:gd name="connsiteX3" fmla="*/ 224746 w 508635"/>
                    <a:gd name="connsiteY3" fmla="*/ 783 h 392626"/>
                    <a:gd name="connsiteX4" fmla="*/ 0 w 508635"/>
                    <a:gd name="connsiteY4" fmla="*/ 53536 h 392626"/>
                    <a:gd name="connsiteX0" fmla="*/ 274 w 508909"/>
                    <a:gd name="connsiteY0" fmla="*/ 59418 h 398508"/>
                    <a:gd name="connsiteX1" fmla="*/ 508909 w 508909"/>
                    <a:gd name="connsiteY1" fmla="*/ 398508 h 398508"/>
                    <a:gd name="connsiteX2" fmla="*/ 438782 w 508909"/>
                    <a:gd name="connsiteY2" fmla="*/ 32511 h 398508"/>
                    <a:gd name="connsiteX3" fmla="*/ 274 w 508909"/>
                    <a:gd name="connsiteY3" fmla="*/ 59418 h 398508"/>
                    <a:gd name="connsiteX0" fmla="*/ 7248 w 515883"/>
                    <a:gd name="connsiteY0" fmla="*/ 66330 h 405420"/>
                    <a:gd name="connsiteX1" fmla="*/ 515883 w 515883"/>
                    <a:gd name="connsiteY1" fmla="*/ 405420 h 405420"/>
                    <a:gd name="connsiteX2" fmla="*/ 445756 w 515883"/>
                    <a:gd name="connsiteY2" fmla="*/ 39423 h 405420"/>
                    <a:gd name="connsiteX3" fmla="*/ 272166 w 515883"/>
                    <a:gd name="connsiteY3" fmla="*/ 14225 h 405420"/>
                    <a:gd name="connsiteX4" fmla="*/ 7248 w 515883"/>
                    <a:gd name="connsiteY4" fmla="*/ 66330 h 405420"/>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7248 w 515883"/>
                    <a:gd name="connsiteY0" fmla="*/ 65775 h 404865"/>
                    <a:gd name="connsiteX1" fmla="*/ 515883 w 515883"/>
                    <a:gd name="connsiteY1" fmla="*/ 404865 h 404865"/>
                    <a:gd name="connsiteX2" fmla="*/ 445756 w 515883"/>
                    <a:gd name="connsiteY2" fmla="*/ 38868 h 404865"/>
                    <a:gd name="connsiteX3" fmla="*/ 272166 w 515883"/>
                    <a:gd name="connsiteY3" fmla="*/ 13670 h 404865"/>
                    <a:gd name="connsiteX4" fmla="*/ 7248 w 515883"/>
                    <a:gd name="connsiteY4" fmla="*/ 65775 h 404865"/>
                    <a:gd name="connsiteX0" fmla="*/ 272166 w 515883"/>
                    <a:gd name="connsiteY0" fmla="*/ 10574 h 401769"/>
                    <a:gd name="connsiteX1" fmla="*/ 7248 w 515883"/>
                    <a:gd name="connsiteY1" fmla="*/ 62679 h 401769"/>
                    <a:gd name="connsiteX2" fmla="*/ 515883 w 515883"/>
                    <a:gd name="connsiteY2" fmla="*/ 401769 h 401769"/>
                    <a:gd name="connsiteX3" fmla="*/ 445756 w 515883"/>
                    <a:gd name="connsiteY3" fmla="*/ 35772 h 401769"/>
                    <a:gd name="connsiteX4" fmla="*/ 312229 w 515883"/>
                    <a:gd name="connsiteY4" fmla="*/ 50592 h 401769"/>
                    <a:gd name="connsiteX0" fmla="*/ 0 w 508635"/>
                    <a:gd name="connsiteY0" fmla="*/ 62679 h 401769"/>
                    <a:gd name="connsiteX1" fmla="*/ 508635 w 508635"/>
                    <a:gd name="connsiteY1" fmla="*/ 401769 h 401769"/>
                    <a:gd name="connsiteX2" fmla="*/ 438508 w 508635"/>
                    <a:gd name="connsiteY2" fmla="*/ 35772 h 401769"/>
                    <a:gd name="connsiteX3" fmla="*/ 304981 w 508635"/>
                    <a:gd name="connsiteY3" fmla="*/ 50592 h 401769"/>
                    <a:gd name="connsiteX0" fmla="*/ 0 w 508635"/>
                    <a:gd name="connsiteY0" fmla="*/ 26907 h 365997"/>
                    <a:gd name="connsiteX1" fmla="*/ 508635 w 508635"/>
                    <a:gd name="connsiteY1" fmla="*/ 365997 h 365997"/>
                    <a:gd name="connsiteX2" fmla="*/ 438508 w 508635"/>
                    <a:gd name="connsiteY2" fmla="*/ 0 h 365997"/>
                    <a:gd name="connsiteX0" fmla="*/ 0 w 508635"/>
                    <a:gd name="connsiteY0" fmla="*/ 29408 h 368498"/>
                    <a:gd name="connsiteX1" fmla="*/ 508635 w 508635"/>
                    <a:gd name="connsiteY1" fmla="*/ 368498 h 368498"/>
                    <a:gd name="connsiteX2" fmla="*/ 438508 w 508635"/>
                    <a:gd name="connsiteY2" fmla="*/ 0 h 368498"/>
                    <a:gd name="connsiteX0" fmla="*/ 0 w 508635"/>
                    <a:gd name="connsiteY0" fmla="*/ 22045 h 361135"/>
                    <a:gd name="connsiteX1" fmla="*/ 508635 w 508635"/>
                    <a:gd name="connsiteY1" fmla="*/ 361135 h 361135"/>
                    <a:gd name="connsiteX2" fmla="*/ 438508 w 508635"/>
                    <a:gd name="connsiteY2" fmla="*/ 0 h 361135"/>
                    <a:gd name="connsiteX0" fmla="*/ 0 w 508635"/>
                    <a:gd name="connsiteY0" fmla="*/ 23243 h 362333"/>
                    <a:gd name="connsiteX1" fmla="*/ 508635 w 508635"/>
                    <a:gd name="connsiteY1" fmla="*/ 362333 h 362333"/>
                    <a:gd name="connsiteX2" fmla="*/ 443385 w 508635"/>
                    <a:gd name="connsiteY2" fmla="*/ 0 h 362333"/>
                    <a:gd name="connsiteX0" fmla="*/ 0 w 511073"/>
                    <a:gd name="connsiteY0" fmla="*/ 23243 h 360536"/>
                    <a:gd name="connsiteX1" fmla="*/ 511073 w 511073"/>
                    <a:gd name="connsiteY1" fmla="*/ 360536 h 360536"/>
                    <a:gd name="connsiteX2" fmla="*/ 443385 w 511073"/>
                    <a:gd name="connsiteY2" fmla="*/ 0 h 360536"/>
                    <a:gd name="connsiteX0" fmla="*/ 0 w 511073"/>
                    <a:gd name="connsiteY0" fmla="*/ 27436 h 364729"/>
                    <a:gd name="connsiteX1" fmla="*/ 511073 w 511073"/>
                    <a:gd name="connsiteY1" fmla="*/ 364729 h 364729"/>
                    <a:gd name="connsiteX2" fmla="*/ 442775 w 511073"/>
                    <a:gd name="connsiteY2" fmla="*/ 0 h 364729"/>
                    <a:gd name="connsiteX0" fmla="*/ 0 w 511073"/>
                    <a:gd name="connsiteY0" fmla="*/ 25639 h 362932"/>
                    <a:gd name="connsiteX1" fmla="*/ 511073 w 511073"/>
                    <a:gd name="connsiteY1" fmla="*/ 362932 h 362932"/>
                    <a:gd name="connsiteX2" fmla="*/ 442775 w 511073"/>
                    <a:gd name="connsiteY2" fmla="*/ 0 h 362932"/>
                    <a:gd name="connsiteX0" fmla="*/ 0 w 511073"/>
                    <a:gd name="connsiteY0" fmla="*/ 27436 h 364729"/>
                    <a:gd name="connsiteX1" fmla="*/ 511073 w 511073"/>
                    <a:gd name="connsiteY1" fmla="*/ 364729 h 364729"/>
                    <a:gd name="connsiteX2" fmla="*/ 442775 w 511073"/>
                    <a:gd name="connsiteY2" fmla="*/ 0 h 364729"/>
                    <a:gd name="connsiteX0" fmla="*/ 0 w 511683"/>
                    <a:gd name="connsiteY0" fmla="*/ 25040 h 364729"/>
                    <a:gd name="connsiteX1" fmla="*/ 511683 w 511683"/>
                    <a:gd name="connsiteY1" fmla="*/ 364729 h 364729"/>
                    <a:gd name="connsiteX2" fmla="*/ 443385 w 511683"/>
                    <a:gd name="connsiteY2" fmla="*/ 0 h 364729"/>
                    <a:gd name="connsiteX0" fmla="*/ 0 w 511683"/>
                    <a:gd name="connsiteY0" fmla="*/ 27730 h 367419"/>
                    <a:gd name="connsiteX1" fmla="*/ 511683 w 511683"/>
                    <a:gd name="connsiteY1" fmla="*/ 367419 h 367419"/>
                    <a:gd name="connsiteX2" fmla="*/ 440185 w 511683"/>
                    <a:gd name="connsiteY2" fmla="*/ 0 h 367419"/>
                    <a:gd name="connsiteX0" fmla="*/ 0 w 511683"/>
                    <a:gd name="connsiteY0" fmla="*/ 25936 h 365625"/>
                    <a:gd name="connsiteX1" fmla="*/ 511683 w 511683"/>
                    <a:gd name="connsiteY1" fmla="*/ 365625 h 365625"/>
                    <a:gd name="connsiteX2" fmla="*/ 440185 w 511683"/>
                    <a:gd name="connsiteY2" fmla="*/ 0 h 365625"/>
                    <a:gd name="connsiteX0" fmla="*/ 0 w 511683"/>
                    <a:gd name="connsiteY0" fmla="*/ 26384 h 366073"/>
                    <a:gd name="connsiteX1" fmla="*/ 511683 w 511683"/>
                    <a:gd name="connsiteY1" fmla="*/ 366073 h 366073"/>
                    <a:gd name="connsiteX2" fmla="*/ 440642 w 511683"/>
                    <a:gd name="connsiteY2" fmla="*/ 0 h 366073"/>
                    <a:gd name="connsiteX0" fmla="*/ 0 w 511683"/>
                    <a:gd name="connsiteY0" fmla="*/ 27281 h 366970"/>
                    <a:gd name="connsiteX1" fmla="*/ 511683 w 511683"/>
                    <a:gd name="connsiteY1" fmla="*/ 366970 h 366970"/>
                    <a:gd name="connsiteX2" fmla="*/ 439270 w 511683"/>
                    <a:gd name="connsiteY2" fmla="*/ 0 h 366970"/>
                  </a:gdLst>
                  <a:ahLst/>
                  <a:cxnLst>
                    <a:cxn ang="0">
                      <a:pos x="connsiteX0" y="connsiteY0"/>
                    </a:cxn>
                    <a:cxn ang="0">
                      <a:pos x="connsiteX1" y="connsiteY1"/>
                    </a:cxn>
                    <a:cxn ang="0">
                      <a:pos x="connsiteX2" y="connsiteY2"/>
                    </a:cxn>
                  </a:cxnLst>
                  <a:rect l="l" t="t" r="r" b="b"/>
                  <a:pathLst>
                    <a:path w="511683" h="366970">
                      <a:moveTo>
                        <a:pt x="0" y="27281"/>
                      </a:moveTo>
                      <a:lnTo>
                        <a:pt x="511683" y="366970"/>
                      </a:lnTo>
                      <a:lnTo>
                        <a:pt x="439270"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0F2043"/>
                    </a:solidFill>
                  </a:endParaRPr>
                </a:p>
              </p:txBody>
            </p:sp>
            <p:sp>
              <p:nvSpPr>
                <p:cNvPr id="19" name="Partial Circle 103">
                  <a:extLst>
                    <a:ext uri="{FF2B5EF4-FFF2-40B4-BE49-F238E27FC236}">
                      <a16:creationId xmlns:a16="http://schemas.microsoft.com/office/drawing/2014/main" id="{35A284A6-126E-4118-87D6-C9A59B11A70F}"/>
                    </a:ext>
                  </a:extLst>
                </p:cNvPr>
                <p:cNvSpPr/>
                <p:nvPr/>
              </p:nvSpPr>
              <p:spPr>
                <a:xfrm>
                  <a:off x="2330453" y="641095"/>
                  <a:ext cx="1841497" cy="229490"/>
                </a:xfrm>
                <a:custGeom>
                  <a:avLst/>
                  <a:gdLst>
                    <a:gd name="connsiteX0" fmla="*/ 1558095 w 5268778"/>
                    <a:gd name="connsiteY0" fmla="*/ 226219 h 5184559"/>
                    <a:gd name="connsiteX1" fmla="*/ 3393554 w 5268778"/>
                    <a:gd name="connsiteY1" fmla="*/ 109970 h 5184559"/>
                    <a:gd name="connsiteX2" fmla="*/ 2634389 w 5268778"/>
                    <a:gd name="connsiteY2" fmla="*/ 2592280 h 5184559"/>
                    <a:gd name="connsiteX3" fmla="*/ 1558095 w 5268778"/>
                    <a:gd name="connsiteY3" fmla="*/ 226219 h 5184559"/>
                    <a:gd name="connsiteX0" fmla="*/ 0 w 1835459"/>
                    <a:gd name="connsiteY0" fmla="*/ 226220 h 226220"/>
                    <a:gd name="connsiteX1" fmla="*/ 1835459 w 1835459"/>
                    <a:gd name="connsiteY1" fmla="*/ 109971 h 226220"/>
                    <a:gd name="connsiteX2" fmla="*/ 0 w 1835459"/>
                    <a:gd name="connsiteY2" fmla="*/ 226220 h 226220"/>
                  </a:gdLst>
                  <a:ahLst/>
                  <a:cxnLst>
                    <a:cxn ang="0">
                      <a:pos x="connsiteX0" y="connsiteY0"/>
                    </a:cxn>
                    <a:cxn ang="0">
                      <a:pos x="connsiteX1" y="connsiteY1"/>
                    </a:cxn>
                    <a:cxn ang="0">
                      <a:pos x="connsiteX2" y="connsiteY2"/>
                    </a:cxn>
                  </a:cxnLst>
                  <a:rect l="l" t="t" r="r" b="b"/>
                  <a:pathLst>
                    <a:path w="1835459" h="226220">
                      <a:moveTo>
                        <a:pt x="0" y="226220"/>
                      </a:moveTo>
                      <a:cubicBezTo>
                        <a:pt x="577757" y="-28260"/>
                        <a:pt x="1229316" y="-69527"/>
                        <a:pt x="1835459" y="109971"/>
                      </a:cubicBezTo>
                      <a:lnTo>
                        <a:pt x="0" y="226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0F2043"/>
                    </a:solidFill>
                  </a:endParaRPr>
                </a:p>
              </p:txBody>
            </p:sp>
          </p:grpSp>
        </p:grpSp>
        <p:sp>
          <p:nvSpPr>
            <p:cNvPr id="9" name="TextBox 8">
              <a:extLst>
                <a:ext uri="{FF2B5EF4-FFF2-40B4-BE49-F238E27FC236}">
                  <a16:creationId xmlns:a16="http://schemas.microsoft.com/office/drawing/2014/main" id="{9317FDC7-7FF7-49A1-981E-5C43F3071A63}"/>
                </a:ext>
              </a:extLst>
            </p:cNvPr>
            <p:cNvSpPr txBox="1"/>
            <p:nvPr/>
          </p:nvSpPr>
          <p:spPr>
            <a:xfrm>
              <a:off x="4031250" y="1710026"/>
              <a:ext cx="7540618" cy="1644518"/>
            </a:xfrm>
            <a:prstGeom prst="rect">
              <a:avLst/>
            </a:prstGeom>
            <a:noFill/>
          </p:spPr>
          <p:txBody>
            <a:bodyPr wrap="square" rtlCol="0">
              <a:spAutoFit/>
            </a:bodyPr>
            <a:lstStyle/>
            <a:p>
              <a:r>
                <a:rPr lang="en-SG" sz="1600" b="1" dirty="0">
                  <a:latin typeface="Bebas Neue Book" panose="00000500000000000000" pitchFamily="50" charset="0"/>
                </a:rPr>
                <a:t>Business Aperture </a:t>
              </a:r>
            </a:p>
          </p:txBody>
        </p:sp>
      </p:grpSp>
      <p:cxnSp>
        <p:nvCxnSpPr>
          <p:cNvPr id="35" name="Straight Connector 34">
            <a:extLst>
              <a:ext uri="{FF2B5EF4-FFF2-40B4-BE49-F238E27FC236}">
                <a16:creationId xmlns:a16="http://schemas.microsoft.com/office/drawing/2014/main" id="{08B68915-3C26-4B28-858F-9FE3A9F7D55B}"/>
              </a:ext>
            </a:extLst>
          </p:cNvPr>
          <p:cNvCxnSpPr/>
          <p:nvPr/>
        </p:nvCxnSpPr>
        <p:spPr>
          <a:xfrm>
            <a:off x="312656" y="6516609"/>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50A8E2F7-3493-42C4-AD18-7CA23D6CE3B3}"/>
              </a:ext>
            </a:extLst>
          </p:cNvPr>
          <p:cNvSpPr>
            <a:spLocks noGrp="1"/>
          </p:cNvSpPr>
          <p:nvPr>
            <p:ph type="sldNum" sz="quarter" idx="12"/>
          </p:nvPr>
        </p:nvSpPr>
        <p:spPr>
          <a:xfrm>
            <a:off x="11491274" y="6516609"/>
            <a:ext cx="484696" cy="365125"/>
          </a:xfrm>
        </p:spPr>
        <p:txBody>
          <a:bodyPr/>
          <a:lstStyle/>
          <a:p>
            <a:fld id="{4E4279E2-3CE9-410A-A01F-F45FACCC4273}" type="slidenum">
              <a:rPr lang="en-SG" smtClean="0"/>
              <a:t>16</a:t>
            </a:fld>
            <a:endParaRPr lang="en-SG" dirty="0"/>
          </a:p>
        </p:txBody>
      </p:sp>
      <p:cxnSp>
        <p:nvCxnSpPr>
          <p:cNvPr id="39" name="Straight Connector 38">
            <a:extLst>
              <a:ext uri="{FF2B5EF4-FFF2-40B4-BE49-F238E27FC236}">
                <a16:creationId xmlns:a16="http://schemas.microsoft.com/office/drawing/2014/main" id="{C0FD62B5-C75A-4077-ABC6-50BDB7216CDE}"/>
              </a:ext>
            </a:extLst>
          </p:cNvPr>
          <p:cNvCxnSpPr/>
          <p:nvPr/>
        </p:nvCxnSpPr>
        <p:spPr>
          <a:xfrm>
            <a:off x="312656" y="880951"/>
            <a:ext cx="115666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024E4B3-532E-4881-B1E0-7B4BE45992A6}"/>
              </a:ext>
            </a:extLst>
          </p:cNvPr>
          <p:cNvSpPr txBox="1"/>
          <p:nvPr/>
        </p:nvSpPr>
        <p:spPr>
          <a:xfrm>
            <a:off x="312656" y="223169"/>
            <a:ext cx="2874505" cy="584775"/>
          </a:xfrm>
          <a:prstGeom prst="rect">
            <a:avLst/>
          </a:prstGeom>
          <a:noFill/>
        </p:spPr>
        <p:txBody>
          <a:bodyPr wrap="none" rtlCol="0">
            <a:spAutoFit/>
          </a:bodyPr>
          <a:lstStyle/>
          <a:p>
            <a:r>
              <a:rPr lang="en-SG" sz="3200" b="1" dirty="0">
                <a:latin typeface="Bahnschrift Light" panose="020B0502040204020203" pitchFamily="34" charset="0"/>
              </a:rPr>
              <a:t>Others / Annex</a:t>
            </a:r>
          </a:p>
        </p:txBody>
      </p:sp>
      <p:sp>
        <p:nvSpPr>
          <p:cNvPr id="71" name="Rectangle 70">
            <a:extLst>
              <a:ext uri="{FF2B5EF4-FFF2-40B4-BE49-F238E27FC236}">
                <a16:creationId xmlns:a16="http://schemas.microsoft.com/office/drawing/2014/main" id="{D164E290-74AC-4FCA-A172-38AF824D5C85}"/>
              </a:ext>
            </a:extLst>
          </p:cNvPr>
          <p:cNvSpPr/>
          <p:nvPr/>
        </p:nvSpPr>
        <p:spPr>
          <a:xfrm>
            <a:off x="562519" y="2663484"/>
            <a:ext cx="5673366" cy="263810"/>
          </a:xfrm>
          <a:prstGeom prst="rect">
            <a:avLst/>
          </a:prstGeom>
          <a:solidFill>
            <a:srgbClr val="0F20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1600" dirty="0">
                <a:latin typeface="Bahnschrift Light" panose="020B0502040204020203" pitchFamily="34" charset="0"/>
              </a:rPr>
              <a:t>Other Notable Comps not listed in Excel</a:t>
            </a:r>
          </a:p>
        </p:txBody>
      </p:sp>
      <p:sp>
        <p:nvSpPr>
          <p:cNvPr id="76" name="Rectangle 75">
            <a:extLst>
              <a:ext uri="{FF2B5EF4-FFF2-40B4-BE49-F238E27FC236}">
                <a16:creationId xmlns:a16="http://schemas.microsoft.com/office/drawing/2014/main" id="{F336DB4A-5F05-47FB-BF73-F2A8452E8A29}"/>
              </a:ext>
            </a:extLst>
          </p:cNvPr>
          <p:cNvSpPr/>
          <p:nvPr/>
        </p:nvSpPr>
        <p:spPr>
          <a:xfrm>
            <a:off x="562520" y="3031020"/>
            <a:ext cx="5673365" cy="221148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chemeClr val="tx1"/>
                </a:solidFill>
              </a:rPr>
              <a:t>1) Zalora ( owned by Global Fashion Group)</a:t>
            </a:r>
            <a:br>
              <a:rPr lang="en-SG" dirty="0">
                <a:solidFill>
                  <a:schemeClr val="tx1"/>
                </a:solidFill>
              </a:rPr>
            </a:br>
            <a:r>
              <a:rPr lang="en-SG" dirty="0">
                <a:solidFill>
                  <a:schemeClr val="tx1"/>
                </a:solidFill>
              </a:rPr>
              <a:t>2) Net a porter ( owned by Richemont Italia Holdings S.p.A)</a:t>
            </a:r>
            <a:br>
              <a:rPr lang="en-SG" dirty="0">
                <a:solidFill>
                  <a:schemeClr val="tx1"/>
                </a:solidFill>
              </a:rPr>
            </a:br>
            <a:r>
              <a:rPr lang="en-SG" dirty="0">
                <a:solidFill>
                  <a:schemeClr val="tx1"/>
                </a:solidFill>
              </a:rPr>
              <a:t>3. </a:t>
            </a:r>
            <a:r>
              <a:rPr lang="en-SG" dirty="0" err="1">
                <a:solidFill>
                  <a:schemeClr val="tx1"/>
                </a:solidFill>
              </a:rPr>
              <a:t>Zalando</a:t>
            </a:r>
            <a:r>
              <a:rPr lang="en-SG" dirty="0">
                <a:solidFill>
                  <a:schemeClr val="tx1"/>
                </a:solidFill>
              </a:rPr>
              <a:t> (owned by </a:t>
            </a:r>
            <a:r>
              <a:rPr lang="en-SG" dirty="0" err="1">
                <a:solidFill>
                  <a:schemeClr val="tx1"/>
                </a:solidFill>
              </a:rPr>
              <a:t>Kinnevik</a:t>
            </a:r>
            <a:r>
              <a:rPr lang="en-SG" dirty="0">
                <a:solidFill>
                  <a:schemeClr val="tx1"/>
                </a:solidFill>
              </a:rPr>
              <a:t> AB)</a:t>
            </a:r>
            <a:br>
              <a:rPr lang="en-SG" dirty="0">
                <a:solidFill>
                  <a:schemeClr val="tx1"/>
                </a:solidFill>
              </a:rPr>
            </a:br>
            <a:r>
              <a:rPr lang="en-SG" dirty="0">
                <a:solidFill>
                  <a:schemeClr val="tx1"/>
                </a:solidFill>
              </a:rPr>
              <a:t>4. </a:t>
            </a:r>
            <a:r>
              <a:rPr lang="en-SG" dirty="0" err="1">
                <a:solidFill>
                  <a:schemeClr val="tx1"/>
                </a:solidFill>
              </a:rPr>
              <a:t>Shopbop</a:t>
            </a:r>
            <a:r>
              <a:rPr lang="en-SG" dirty="0">
                <a:solidFill>
                  <a:schemeClr val="tx1"/>
                </a:solidFill>
              </a:rPr>
              <a:t> (owned by Amazon.com</a:t>
            </a:r>
            <a:br>
              <a:rPr lang="en-SG" dirty="0">
                <a:solidFill>
                  <a:schemeClr val="tx1"/>
                </a:solidFill>
              </a:rPr>
            </a:br>
            <a:r>
              <a:rPr lang="en-SG" dirty="0">
                <a:solidFill>
                  <a:schemeClr val="tx1"/>
                </a:solidFill>
              </a:rPr>
              <a:t>5. Stitch Fix (Styling service</a:t>
            </a:r>
            <a:br>
              <a:rPr lang="en-SG" dirty="0">
                <a:solidFill>
                  <a:schemeClr val="tx1"/>
                </a:solidFill>
              </a:rPr>
            </a:br>
            <a:r>
              <a:rPr lang="en-SG" dirty="0">
                <a:solidFill>
                  <a:schemeClr val="tx1"/>
                </a:solidFill>
              </a:rPr>
              <a:t>6. </a:t>
            </a:r>
            <a:r>
              <a:rPr lang="en-SG" dirty="0" err="1">
                <a:solidFill>
                  <a:schemeClr val="tx1"/>
                </a:solidFill>
              </a:rPr>
              <a:t>Farfetch</a:t>
            </a:r>
            <a:r>
              <a:rPr lang="en-SG" dirty="0">
                <a:solidFill>
                  <a:schemeClr val="tx1"/>
                </a:solidFill>
              </a:rPr>
              <a:t> (Luxury portal)</a:t>
            </a:r>
            <a:br>
              <a:rPr lang="en-SG" dirty="0">
                <a:solidFill>
                  <a:schemeClr val="tx1"/>
                </a:solidFill>
              </a:rPr>
            </a:br>
            <a:r>
              <a:rPr lang="en-SG" dirty="0">
                <a:solidFill>
                  <a:schemeClr val="tx1"/>
                </a:solidFill>
              </a:rPr>
              <a:t>7. Capri Holdings (Conglomerate)</a:t>
            </a:r>
          </a:p>
        </p:txBody>
      </p:sp>
      <p:sp>
        <p:nvSpPr>
          <p:cNvPr id="52" name="Rectangle: Rounded Corners 51">
            <a:extLst>
              <a:ext uri="{FF2B5EF4-FFF2-40B4-BE49-F238E27FC236}">
                <a16:creationId xmlns:a16="http://schemas.microsoft.com/office/drawing/2014/main" id="{C42918D1-A162-4C12-8453-92086F8DF6C3}"/>
              </a:ext>
            </a:extLst>
          </p:cNvPr>
          <p:cNvSpPr/>
          <p:nvPr/>
        </p:nvSpPr>
        <p:spPr>
          <a:xfrm>
            <a:off x="6627043" y="991940"/>
            <a:ext cx="5002437" cy="5354419"/>
          </a:xfrm>
          <a:prstGeom prst="roundRect">
            <a:avLst/>
          </a:prstGeom>
          <a:solidFill>
            <a:schemeClr val="bg1"/>
          </a:solidFill>
          <a:ln w="28575">
            <a:solidFill>
              <a:srgbClr val="0F204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b="1" u="sng" dirty="0">
                <a:solidFill>
                  <a:schemeClr val="tx1"/>
                </a:solidFill>
              </a:rPr>
              <a:t>Good Links for Reading</a:t>
            </a:r>
            <a:br>
              <a:rPr lang="en-SG" dirty="0">
                <a:hlinkClick r:id="rId2"/>
              </a:rPr>
            </a:br>
            <a:br>
              <a:rPr lang="en-SG" dirty="0">
                <a:hlinkClick r:id="rId2"/>
              </a:rPr>
            </a:br>
            <a:r>
              <a:rPr lang="en-SG" dirty="0">
                <a:hlinkClick r:id="rId2"/>
              </a:rPr>
              <a:t>https://www.inc.com/michelle-cheng/how-revolve-has-built-a-billion-dollar-fashion-company-for-millennial-women.html</a:t>
            </a:r>
            <a:br>
              <a:rPr lang="en-SG" dirty="0"/>
            </a:br>
            <a:br>
              <a:rPr lang="en-SG" dirty="0"/>
            </a:br>
            <a:r>
              <a:rPr lang="en-SG" dirty="0">
                <a:hlinkClick r:id="rId3"/>
              </a:rPr>
              <a:t>https://fortune.com/2015/11/11/revolve-clothing-profile/</a:t>
            </a:r>
            <a:br>
              <a:rPr lang="en-SG" dirty="0"/>
            </a:br>
            <a:br>
              <a:rPr lang="en-SG" dirty="0"/>
            </a:br>
            <a:r>
              <a:rPr lang="en-SG" dirty="0">
                <a:hlinkClick r:id="rId4"/>
              </a:rPr>
              <a:t>https://qz.com/quartzy/1433517/asos-and-revolve-are-quietly-revolutionizing-the-private-label-brand/</a:t>
            </a:r>
            <a:br>
              <a:rPr lang="en-SG" dirty="0"/>
            </a:br>
            <a:br>
              <a:rPr lang="en-SG" dirty="0"/>
            </a:br>
            <a:r>
              <a:rPr lang="en-SG" dirty="0">
                <a:hlinkClick r:id="rId5"/>
              </a:rPr>
              <a:t>https://seekingalpha.com/article/4270104-strong-debut-revolve-demonstrates-growing-interest-kol-led-e-commerce-chinese-peer-mogu-3</a:t>
            </a:r>
            <a:endParaRPr lang="en-SG" dirty="0"/>
          </a:p>
        </p:txBody>
      </p:sp>
    </p:spTree>
    <p:extLst>
      <p:ext uri="{BB962C8B-B14F-4D97-AF65-F5344CB8AC3E}">
        <p14:creationId xmlns:p14="http://schemas.microsoft.com/office/powerpoint/2010/main" val="6605980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1626</TotalTime>
  <Words>1738</Words>
  <Application>Microsoft Office PowerPoint</Application>
  <PresentationFormat>Widescreen</PresentationFormat>
  <Paragraphs>124</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Bahnschrift Light</vt:lpstr>
      <vt:lpstr>Bebas Neue Book</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Darren Ho Shu Kai</dc:creator>
  <cp:lastModifiedBy>Darren Ho Shu Kai</cp:lastModifiedBy>
  <cp:revision>360</cp:revision>
  <dcterms:created xsi:type="dcterms:W3CDTF">2019-04-15T14:53:36Z</dcterms:created>
  <dcterms:modified xsi:type="dcterms:W3CDTF">2019-07-17T02:58:57Z</dcterms:modified>
</cp:coreProperties>
</file>