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23" r:id="rId2"/>
    <p:sldId id="292" r:id="rId3"/>
    <p:sldId id="359" r:id="rId4"/>
    <p:sldId id="360" r:id="rId5"/>
    <p:sldId id="337" r:id="rId6"/>
    <p:sldId id="339" r:id="rId7"/>
    <p:sldId id="340" r:id="rId8"/>
    <p:sldId id="341" r:id="rId9"/>
    <p:sldId id="355" r:id="rId10"/>
    <p:sldId id="357" r:id="rId11"/>
    <p:sldId id="349" r:id="rId12"/>
    <p:sldId id="348" r:id="rId13"/>
    <p:sldId id="353" r:id="rId14"/>
    <p:sldId id="351" r:id="rId15"/>
    <p:sldId id="330" r:id="rId16"/>
    <p:sldId id="331" r:id="rId17"/>
    <p:sldId id="332" r:id="rId18"/>
    <p:sldId id="345" r:id="rId19"/>
    <p:sldId id="342" r:id="rId20"/>
    <p:sldId id="344" r:id="rId21"/>
    <p:sldId id="350" r:id="rId22"/>
    <p:sldId id="347" r:id="rId23"/>
    <p:sldId id="363" r:id="rId24"/>
    <p:sldId id="36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60"/>
  </p:normalViewPr>
  <p:slideViewPr>
    <p:cSldViewPr snapToGrid="0">
      <p:cViewPr varScale="1">
        <p:scale>
          <a:sx n="81" d="100"/>
          <a:sy n="81" d="100"/>
        </p:scale>
        <p:origin x="72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Financial%20Statement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Industry%20Detail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Industry%20Detail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Industry%20Detail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Equities\Endgame\Z%20Corporate%20Finance%20Hub\Tai%20Hing\Tai%20Hing%20Industry%20Details.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solidFill>
                  <a:schemeClr val="bg1"/>
                </a:solidFill>
              </a:rPr>
              <a:t>Total Asset Turnover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Metrics'!$B$27</c:f>
              <c:strCache>
                <c:ptCount val="1"/>
                <c:pt idx="0">
                  <c:v>Total Asset Turnover</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077E-43D9-9E9C-9D0D0FA4D001}"/>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077E-43D9-9E9C-9D0D0FA4D001}"/>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077E-43D9-9E9C-9D0D0FA4D001}"/>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077E-43D9-9E9C-9D0D0FA4D001}"/>
              </c:ext>
            </c:extLst>
          </c:dPt>
          <c:cat>
            <c:strRef>
              <c:f>'Financial Metrics'!$C$23:$I$23</c:f>
              <c:strCache>
                <c:ptCount val="7"/>
                <c:pt idx="0">
                  <c:v>2016A</c:v>
                </c:pt>
                <c:pt idx="1">
                  <c:v>2017A</c:v>
                </c:pt>
                <c:pt idx="2">
                  <c:v>2018A</c:v>
                </c:pt>
                <c:pt idx="3">
                  <c:v>2019E</c:v>
                </c:pt>
                <c:pt idx="4">
                  <c:v>2020E</c:v>
                </c:pt>
                <c:pt idx="5">
                  <c:v>2021E</c:v>
                </c:pt>
                <c:pt idx="6">
                  <c:v>2022E</c:v>
                </c:pt>
              </c:strCache>
            </c:strRef>
          </c:cat>
          <c:val>
            <c:numRef>
              <c:f>'Financial Metrics'!$C$27:$I$27</c:f>
              <c:numCache>
                <c:formatCode>0.00</c:formatCode>
                <c:ptCount val="7"/>
                <c:pt idx="0">
                  <c:v>1.1184662631297846</c:v>
                </c:pt>
                <c:pt idx="1">
                  <c:v>1.5978423500637402</c:v>
                </c:pt>
                <c:pt idx="2">
                  <c:v>2.2341604923360161</c:v>
                </c:pt>
                <c:pt idx="3">
                  <c:v>2.2040657939810639</c:v>
                </c:pt>
                <c:pt idx="4">
                  <c:v>1.7300471204354146</c:v>
                </c:pt>
                <c:pt idx="5">
                  <c:v>1.7310874181181335</c:v>
                </c:pt>
                <c:pt idx="6">
                  <c:v>1.8158357999752059</c:v>
                </c:pt>
              </c:numCache>
            </c:numRef>
          </c:val>
          <c:extLst>
            <c:ext xmlns:c16="http://schemas.microsoft.com/office/drawing/2014/chart" uri="{C3380CC4-5D6E-409C-BE32-E72D297353CC}">
              <c16:uniqueId val="{00000008-077E-43D9-9E9C-9D0D0FA4D001}"/>
            </c:ext>
          </c:extLst>
        </c:ser>
        <c:dLbls>
          <c:showLegendKey val="0"/>
          <c:showVal val="0"/>
          <c:showCatName val="0"/>
          <c:showSerName val="0"/>
          <c:showPercent val="0"/>
          <c:showBubbleSize val="0"/>
        </c:dLbls>
        <c:gapWidth val="219"/>
        <c:overlap val="-27"/>
        <c:axId val="645971536"/>
        <c:axId val="636557296"/>
      </c:barChart>
      <c:catAx>
        <c:axId val="64597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6557296"/>
        <c:crosses val="autoZero"/>
        <c:auto val="1"/>
        <c:lblAlgn val="ctr"/>
        <c:lblOffset val="100"/>
        <c:noMultiLvlLbl val="0"/>
      </c:catAx>
      <c:valAx>
        <c:axId val="6365572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5971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solidFill>
                  <a:schemeClr val="bg1"/>
                </a:solidFill>
              </a:rPr>
              <a:t>Net Profit Margin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Metrics'!$B$26</c:f>
              <c:strCache>
                <c:ptCount val="1"/>
                <c:pt idx="0">
                  <c:v>Net Profit Margin</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2640-4E2D-A73E-C2E9EC387414}"/>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2640-4E2D-A73E-C2E9EC387414}"/>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2640-4E2D-A73E-C2E9EC387414}"/>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2640-4E2D-A73E-C2E9EC387414}"/>
              </c:ext>
            </c:extLst>
          </c:dPt>
          <c:cat>
            <c:strRef>
              <c:f>'Financial Metrics'!$C$23:$I$23</c:f>
              <c:strCache>
                <c:ptCount val="7"/>
                <c:pt idx="0">
                  <c:v>2016A</c:v>
                </c:pt>
                <c:pt idx="1">
                  <c:v>2017A</c:v>
                </c:pt>
                <c:pt idx="2">
                  <c:v>2018A</c:v>
                </c:pt>
                <c:pt idx="3">
                  <c:v>2019E</c:v>
                </c:pt>
                <c:pt idx="4">
                  <c:v>2020E</c:v>
                </c:pt>
                <c:pt idx="5">
                  <c:v>2021E</c:v>
                </c:pt>
                <c:pt idx="6">
                  <c:v>2022E</c:v>
                </c:pt>
              </c:strCache>
            </c:strRef>
          </c:cat>
          <c:val>
            <c:numRef>
              <c:f>'Financial Metrics'!$C$26:$I$26</c:f>
              <c:numCache>
                <c:formatCode>0.00%</c:formatCode>
                <c:ptCount val="7"/>
                <c:pt idx="0">
                  <c:v>8.8257718954066297E-2</c:v>
                </c:pt>
                <c:pt idx="1">
                  <c:v>8.0471565996470221E-2</c:v>
                </c:pt>
                <c:pt idx="2">
                  <c:v>9.3083834471136606E-2</c:v>
                </c:pt>
                <c:pt idx="3">
                  <c:v>4.4979658620661105E-2</c:v>
                </c:pt>
                <c:pt idx="4">
                  <c:v>3.730707694997519E-2</c:v>
                </c:pt>
                <c:pt idx="5">
                  <c:v>4.5149855560017341E-2</c:v>
                </c:pt>
                <c:pt idx="6">
                  <c:v>7.1511264741630342E-3</c:v>
                </c:pt>
              </c:numCache>
            </c:numRef>
          </c:val>
          <c:extLst>
            <c:ext xmlns:c16="http://schemas.microsoft.com/office/drawing/2014/chart" uri="{C3380CC4-5D6E-409C-BE32-E72D297353CC}">
              <c16:uniqueId val="{00000008-2640-4E2D-A73E-C2E9EC387414}"/>
            </c:ext>
          </c:extLst>
        </c:ser>
        <c:dLbls>
          <c:showLegendKey val="0"/>
          <c:showVal val="0"/>
          <c:showCatName val="0"/>
          <c:showSerName val="0"/>
          <c:showPercent val="0"/>
          <c:showBubbleSize val="0"/>
        </c:dLbls>
        <c:gapWidth val="219"/>
        <c:overlap val="-27"/>
        <c:axId val="507082472"/>
        <c:axId val="507083784"/>
      </c:barChart>
      <c:catAx>
        <c:axId val="50708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7083784"/>
        <c:crosses val="autoZero"/>
        <c:auto val="1"/>
        <c:lblAlgn val="ctr"/>
        <c:lblOffset val="100"/>
        <c:noMultiLvlLbl val="0"/>
      </c:catAx>
      <c:valAx>
        <c:axId val="5070837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70824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solidFill>
                  <a:schemeClr val="bg1"/>
                </a:solidFill>
              </a:rPr>
              <a:t>Gross Profit Margin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'[Tai Hing Financial Statements.xlsx]Financial Metrics'!$B$25</c:f>
              <c:strCache>
                <c:ptCount val="1"/>
                <c:pt idx="0">
                  <c:v>Gross Profit Margin</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E70E-46CB-92D4-4250C7BC1513}"/>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E70E-46CB-92D4-4250C7BC1513}"/>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E70E-46CB-92D4-4250C7BC1513}"/>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E70E-46CB-92D4-4250C7BC1513}"/>
              </c:ext>
            </c:extLst>
          </c:dPt>
          <c:cat>
            <c:strRef>
              <c:f>'[Tai Hing Financial Statements.xlsx]Financial Metrics'!$C$23:$I$23</c:f>
              <c:strCache>
                <c:ptCount val="7"/>
                <c:pt idx="0">
                  <c:v>2016A</c:v>
                </c:pt>
                <c:pt idx="1">
                  <c:v>2017A</c:v>
                </c:pt>
                <c:pt idx="2">
                  <c:v>2018A</c:v>
                </c:pt>
                <c:pt idx="3">
                  <c:v>2019E</c:v>
                </c:pt>
                <c:pt idx="4">
                  <c:v>2020E</c:v>
                </c:pt>
                <c:pt idx="5">
                  <c:v>2021E</c:v>
                </c:pt>
                <c:pt idx="6">
                  <c:v>2022E</c:v>
                </c:pt>
              </c:strCache>
            </c:strRef>
          </c:cat>
          <c:val>
            <c:numRef>
              <c:f>'[Tai Hing Financial Statements.xlsx]Financial Metrics'!$C$25:$I$25</c:f>
              <c:numCache>
                <c:formatCode>0.00%</c:formatCode>
                <c:ptCount val="7"/>
                <c:pt idx="0">
                  <c:v>0.70745293417748722</c:v>
                </c:pt>
                <c:pt idx="1">
                  <c:v>0.71600457117783611</c:v>
                </c:pt>
                <c:pt idx="2">
                  <c:v>0.71623577719251719</c:v>
                </c:pt>
                <c:pt idx="3">
                  <c:v>0.71499999999999997</c:v>
                </c:pt>
                <c:pt idx="4">
                  <c:v>0.71500000000000008</c:v>
                </c:pt>
                <c:pt idx="5">
                  <c:v>0.71500000000000008</c:v>
                </c:pt>
                <c:pt idx="6">
                  <c:v>0.71499999999999997</c:v>
                </c:pt>
              </c:numCache>
            </c:numRef>
          </c:val>
          <c:extLst>
            <c:ext xmlns:c16="http://schemas.microsoft.com/office/drawing/2014/chart" uri="{C3380CC4-5D6E-409C-BE32-E72D297353CC}">
              <c16:uniqueId val="{00000008-E70E-46CB-92D4-4250C7BC1513}"/>
            </c:ext>
          </c:extLst>
        </c:ser>
        <c:dLbls>
          <c:showLegendKey val="0"/>
          <c:showVal val="0"/>
          <c:showCatName val="0"/>
          <c:showSerName val="0"/>
          <c:showPercent val="0"/>
          <c:showBubbleSize val="0"/>
        </c:dLbls>
        <c:gapWidth val="219"/>
        <c:overlap val="-27"/>
        <c:axId val="635443240"/>
        <c:axId val="635446848"/>
      </c:barChart>
      <c:catAx>
        <c:axId val="63544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5446848"/>
        <c:crosses val="autoZero"/>
        <c:auto val="1"/>
        <c:lblAlgn val="ctr"/>
        <c:lblOffset val="100"/>
        <c:noMultiLvlLbl val="0"/>
      </c:catAx>
      <c:valAx>
        <c:axId val="6354468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5443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chemeClr val="bg1"/>
                </a:solidFill>
              </a:rPr>
              <a:t>Revenue (HK$’000)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Metrics'!$B$24</c:f>
              <c:strCache>
                <c:ptCount val="1"/>
                <c:pt idx="0">
                  <c:v>Revenue (HK$’000)</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1F9E-4DAC-8E48-94A0DF3554FE}"/>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1F9E-4DAC-8E48-94A0DF3554FE}"/>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1F9E-4DAC-8E48-94A0DF3554FE}"/>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1F9E-4DAC-8E48-94A0DF3554FE}"/>
              </c:ext>
            </c:extLst>
          </c:dPt>
          <c:cat>
            <c:strRef>
              <c:f>'Financial Metrics'!$C$23:$I$23</c:f>
              <c:strCache>
                <c:ptCount val="7"/>
                <c:pt idx="0">
                  <c:v>2016A</c:v>
                </c:pt>
                <c:pt idx="1">
                  <c:v>2017A</c:v>
                </c:pt>
                <c:pt idx="2">
                  <c:v>2018A</c:v>
                </c:pt>
                <c:pt idx="3">
                  <c:v>2019E</c:v>
                </c:pt>
                <c:pt idx="4">
                  <c:v>2020E</c:v>
                </c:pt>
                <c:pt idx="5">
                  <c:v>2021E</c:v>
                </c:pt>
                <c:pt idx="6">
                  <c:v>2022E</c:v>
                </c:pt>
              </c:strCache>
            </c:strRef>
          </c:cat>
          <c:val>
            <c:numRef>
              <c:f>'Financial Metrics'!$C$24:$I$24</c:f>
              <c:numCache>
                <c:formatCode>#,##0</c:formatCode>
                <c:ptCount val="7"/>
                <c:pt idx="0">
                  <c:v>2512970</c:v>
                </c:pt>
                <c:pt idx="1">
                  <c:v>2771277</c:v>
                </c:pt>
                <c:pt idx="2">
                  <c:v>3126053</c:v>
                </c:pt>
                <c:pt idx="3">
                  <c:v>3344876.71</c:v>
                </c:pt>
                <c:pt idx="4">
                  <c:v>3579018.0797000001</c:v>
                </c:pt>
                <c:pt idx="5">
                  <c:v>3829549.3452790002</c:v>
                </c:pt>
                <c:pt idx="6">
                  <c:v>4097617.7994485307</c:v>
                </c:pt>
              </c:numCache>
            </c:numRef>
          </c:val>
          <c:extLst>
            <c:ext xmlns:c16="http://schemas.microsoft.com/office/drawing/2014/chart" uri="{C3380CC4-5D6E-409C-BE32-E72D297353CC}">
              <c16:uniqueId val="{00000008-1F9E-4DAC-8E48-94A0DF3554FE}"/>
            </c:ext>
          </c:extLst>
        </c:ser>
        <c:dLbls>
          <c:showLegendKey val="0"/>
          <c:showVal val="0"/>
          <c:showCatName val="0"/>
          <c:showSerName val="0"/>
          <c:showPercent val="0"/>
          <c:showBubbleSize val="0"/>
        </c:dLbls>
        <c:gapWidth val="219"/>
        <c:overlap val="-27"/>
        <c:axId val="636555000"/>
        <c:axId val="636557624"/>
      </c:barChart>
      <c:catAx>
        <c:axId val="63655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6557624"/>
        <c:crosses val="autoZero"/>
        <c:auto val="1"/>
        <c:lblAlgn val="ctr"/>
        <c:lblOffset val="100"/>
        <c:noMultiLvlLbl val="0"/>
      </c:catAx>
      <c:valAx>
        <c:axId val="636557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65550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solidFill>
                  <a:schemeClr val="bg1"/>
                </a:solidFill>
              </a:rPr>
              <a:t>Interest Coverage Ratio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Metrics'!$B$20</c:f>
              <c:strCache>
                <c:ptCount val="1"/>
                <c:pt idx="0">
                  <c:v>Interest Coverage Ratio</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6ED5-4A73-92A7-110C8B6A9680}"/>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6ED5-4A73-92A7-110C8B6A9680}"/>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6ED5-4A73-92A7-110C8B6A9680}"/>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6ED5-4A73-92A7-110C8B6A9680}"/>
              </c:ext>
            </c:extLst>
          </c:dPt>
          <c:cat>
            <c:strRef>
              <c:f>'Financial Metrics'!$C$16:$I$16</c:f>
              <c:strCache>
                <c:ptCount val="7"/>
                <c:pt idx="0">
                  <c:v>2016A</c:v>
                </c:pt>
                <c:pt idx="1">
                  <c:v>2017A</c:v>
                </c:pt>
                <c:pt idx="2">
                  <c:v>2018A</c:v>
                </c:pt>
                <c:pt idx="3">
                  <c:v>2019E</c:v>
                </c:pt>
                <c:pt idx="4">
                  <c:v>2020E</c:v>
                </c:pt>
                <c:pt idx="5">
                  <c:v>2021E</c:v>
                </c:pt>
                <c:pt idx="6">
                  <c:v>2022E</c:v>
                </c:pt>
              </c:strCache>
            </c:strRef>
          </c:cat>
          <c:val>
            <c:numRef>
              <c:f>'Financial Metrics'!$C$20:$I$20</c:f>
              <c:numCache>
                <c:formatCode>0.00</c:formatCode>
                <c:ptCount val="7"/>
                <c:pt idx="0">
                  <c:v>7.4081568442373111</c:v>
                </c:pt>
                <c:pt idx="1">
                  <c:v>6.6319202731989231</c:v>
                </c:pt>
                <c:pt idx="2">
                  <c:v>9.5841833832619159</c:v>
                </c:pt>
                <c:pt idx="3">
                  <c:v>9.4950229285671313</c:v>
                </c:pt>
                <c:pt idx="4">
                  <c:v>9.1203288574929786</c:v>
                </c:pt>
                <c:pt idx="5">
                  <c:v>9.2321673800848423</c:v>
                </c:pt>
                <c:pt idx="6">
                  <c:v>32.760448289023266</c:v>
                </c:pt>
              </c:numCache>
            </c:numRef>
          </c:val>
          <c:extLst>
            <c:ext xmlns:c16="http://schemas.microsoft.com/office/drawing/2014/chart" uri="{C3380CC4-5D6E-409C-BE32-E72D297353CC}">
              <c16:uniqueId val="{00000008-6ED5-4A73-92A7-110C8B6A9680}"/>
            </c:ext>
          </c:extLst>
        </c:ser>
        <c:dLbls>
          <c:showLegendKey val="0"/>
          <c:showVal val="0"/>
          <c:showCatName val="0"/>
          <c:showSerName val="0"/>
          <c:showPercent val="0"/>
          <c:showBubbleSize val="0"/>
        </c:dLbls>
        <c:gapWidth val="219"/>
        <c:overlap val="-27"/>
        <c:axId val="645906392"/>
        <c:axId val="645907704"/>
      </c:barChart>
      <c:catAx>
        <c:axId val="64590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5907704"/>
        <c:crosses val="autoZero"/>
        <c:auto val="1"/>
        <c:lblAlgn val="ctr"/>
        <c:lblOffset val="100"/>
        <c:noMultiLvlLbl val="0"/>
      </c:catAx>
      <c:valAx>
        <c:axId val="6459077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5906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solidFill>
                  <a:schemeClr val="bg1"/>
                </a:solidFill>
              </a:rPr>
              <a:t>Quick asset Ratio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Metrics'!$B$18</c:f>
              <c:strCache>
                <c:ptCount val="1"/>
                <c:pt idx="0">
                  <c:v>Quick asset Ratio</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D80F-43BD-AEC2-BE0FC5DBFE82}"/>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D80F-43BD-AEC2-BE0FC5DBFE82}"/>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D80F-43BD-AEC2-BE0FC5DBFE82}"/>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D80F-43BD-AEC2-BE0FC5DBFE82}"/>
              </c:ext>
            </c:extLst>
          </c:dPt>
          <c:cat>
            <c:strRef>
              <c:f>'Financial Metrics'!$C$16:$I$16</c:f>
              <c:strCache>
                <c:ptCount val="7"/>
                <c:pt idx="0">
                  <c:v>2016A</c:v>
                </c:pt>
                <c:pt idx="1">
                  <c:v>2017A</c:v>
                </c:pt>
                <c:pt idx="2">
                  <c:v>2018A</c:v>
                </c:pt>
                <c:pt idx="3">
                  <c:v>2019E</c:v>
                </c:pt>
                <c:pt idx="4">
                  <c:v>2020E</c:v>
                </c:pt>
                <c:pt idx="5">
                  <c:v>2021E</c:v>
                </c:pt>
                <c:pt idx="6">
                  <c:v>2022E</c:v>
                </c:pt>
              </c:strCache>
            </c:strRef>
          </c:cat>
          <c:val>
            <c:numRef>
              <c:f>'Financial Metrics'!$C$18:$I$18</c:f>
              <c:numCache>
                <c:formatCode>0.00</c:formatCode>
                <c:ptCount val="7"/>
                <c:pt idx="0">
                  <c:v>0.80772543503012317</c:v>
                </c:pt>
                <c:pt idx="1">
                  <c:v>0.52221756502610084</c:v>
                </c:pt>
                <c:pt idx="2">
                  <c:v>0.67622302124503608</c:v>
                </c:pt>
                <c:pt idx="3">
                  <c:v>0.8828921912236094</c:v>
                </c:pt>
                <c:pt idx="4">
                  <c:v>1.2602706460038644</c:v>
                </c:pt>
                <c:pt idx="5">
                  <c:v>0.30705175066247753</c:v>
                </c:pt>
                <c:pt idx="6">
                  <c:v>0.44447017160965147</c:v>
                </c:pt>
              </c:numCache>
            </c:numRef>
          </c:val>
          <c:extLst>
            <c:ext xmlns:c16="http://schemas.microsoft.com/office/drawing/2014/chart" uri="{C3380CC4-5D6E-409C-BE32-E72D297353CC}">
              <c16:uniqueId val="{00000008-D80F-43BD-AEC2-BE0FC5DBFE82}"/>
            </c:ext>
          </c:extLst>
        </c:ser>
        <c:dLbls>
          <c:showLegendKey val="0"/>
          <c:showVal val="0"/>
          <c:showCatName val="0"/>
          <c:showSerName val="0"/>
          <c:showPercent val="0"/>
          <c:showBubbleSize val="0"/>
        </c:dLbls>
        <c:gapWidth val="219"/>
        <c:overlap val="-27"/>
        <c:axId val="675189112"/>
        <c:axId val="675188128"/>
      </c:barChart>
      <c:catAx>
        <c:axId val="67518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188128"/>
        <c:crosses val="autoZero"/>
        <c:auto val="1"/>
        <c:lblAlgn val="ctr"/>
        <c:lblOffset val="100"/>
        <c:noMultiLvlLbl val="0"/>
      </c:catAx>
      <c:valAx>
        <c:axId val="67518812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189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solidFill>
                  <a:schemeClr val="bg1"/>
                </a:solidFill>
              </a:rPr>
              <a:t>Quick asset Ratio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Metrics'!$B$18</c:f>
              <c:strCache>
                <c:ptCount val="1"/>
                <c:pt idx="0">
                  <c:v>Quick asset Ratio</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3FBA-4A35-A6CB-B153D604977B}"/>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3FBA-4A35-A6CB-B153D604977B}"/>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3FBA-4A35-A6CB-B153D604977B}"/>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3FBA-4A35-A6CB-B153D604977B}"/>
              </c:ext>
            </c:extLst>
          </c:dPt>
          <c:cat>
            <c:strRef>
              <c:f>'Financial Metrics'!$C$16:$I$16</c:f>
              <c:strCache>
                <c:ptCount val="7"/>
                <c:pt idx="0">
                  <c:v>2016A</c:v>
                </c:pt>
                <c:pt idx="1">
                  <c:v>2017A</c:v>
                </c:pt>
                <c:pt idx="2">
                  <c:v>2018A</c:v>
                </c:pt>
                <c:pt idx="3">
                  <c:v>2019E</c:v>
                </c:pt>
                <c:pt idx="4">
                  <c:v>2020E</c:v>
                </c:pt>
                <c:pt idx="5">
                  <c:v>2021E</c:v>
                </c:pt>
                <c:pt idx="6">
                  <c:v>2022E</c:v>
                </c:pt>
              </c:strCache>
            </c:strRef>
          </c:cat>
          <c:val>
            <c:numRef>
              <c:f>'Financial Metrics'!$C$18:$I$18</c:f>
              <c:numCache>
                <c:formatCode>0.00</c:formatCode>
                <c:ptCount val="7"/>
                <c:pt idx="0">
                  <c:v>0.80772543503012317</c:v>
                </c:pt>
                <c:pt idx="1">
                  <c:v>0.52221756502610084</c:v>
                </c:pt>
                <c:pt idx="2">
                  <c:v>0.67622302124503608</c:v>
                </c:pt>
                <c:pt idx="3">
                  <c:v>0.8828921912236094</c:v>
                </c:pt>
                <c:pt idx="4">
                  <c:v>1.2602706460038644</c:v>
                </c:pt>
                <c:pt idx="5">
                  <c:v>0.30705175066247753</c:v>
                </c:pt>
                <c:pt idx="6">
                  <c:v>0.44447017160965147</c:v>
                </c:pt>
              </c:numCache>
            </c:numRef>
          </c:val>
          <c:extLst>
            <c:ext xmlns:c16="http://schemas.microsoft.com/office/drawing/2014/chart" uri="{C3380CC4-5D6E-409C-BE32-E72D297353CC}">
              <c16:uniqueId val="{00000008-3FBA-4A35-A6CB-B153D604977B}"/>
            </c:ext>
          </c:extLst>
        </c:ser>
        <c:dLbls>
          <c:showLegendKey val="0"/>
          <c:showVal val="0"/>
          <c:showCatName val="0"/>
          <c:showSerName val="0"/>
          <c:showPercent val="0"/>
          <c:showBubbleSize val="0"/>
        </c:dLbls>
        <c:gapWidth val="219"/>
        <c:overlap val="-27"/>
        <c:axId val="675189112"/>
        <c:axId val="675188128"/>
      </c:barChart>
      <c:catAx>
        <c:axId val="67518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188128"/>
        <c:crosses val="autoZero"/>
        <c:auto val="1"/>
        <c:lblAlgn val="ctr"/>
        <c:lblOffset val="100"/>
        <c:noMultiLvlLbl val="0"/>
      </c:catAx>
      <c:valAx>
        <c:axId val="67518812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189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chemeClr val="bg1"/>
                </a:solidFill>
              </a:rPr>
              <a:t>Current Ratio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'Financial Metrics'!$B$17</c:f>
              <c:strCache>
                <c:ptCount val="1"/>
                <c:pt idx="0">
                  <c:v>Current Ratio</c:v>
                </c:pt>
              </c:strCache>
            </c:strRef>
          </c:tx>
          <c:spPr>
            <a:solidFill>
              <a:schemeClr val="accent1"/>
            </a:solidFill>
            <a:ln>
              <a:noFill/>
            </a:ln>
            <a:effectLst/>
          </c:spPr>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DFCB-4A55-905C-876D714F7341}"/>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DFCB-4A55-905C-876D714F7341}"/>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DFCB-4A55-905C-876D714F7341}"/>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DFCB-4A55-905C-876D714F7341}"/>
              </c:ext>
            </c:extLst>
          </c:dPt>
          <c:cat>
            <c:strRef>
              <c:f>'Financial Metrics'!$C$16:$I$16</c:f>
              <c:strCache>
                <c:ptCount val="7"/>
                <c:pt idx="0">
                  <c:v>2016A</c:v>
                </c:pt>
                <c:pt idx="1">
                  <c:v>2017A</c:v>
                </c:pt>
                <c:pt idx="2">
                  <c:v>2018A</c:v>
                </c:pt>
                <c:pt idx="3">
                  <c:v>2019E</c:v>
                </c:pt>
                <c:pt idx="4">
                  <c:v>2020E</c:v>
                </c:pt>
                <c:pt idx="5">
                  <c:v>2021E</c:v>
                </c:pt>
                <c:pt idx="6">
                  <c:v>2022E</c:v>
                </c:pt>
              </c:strCache>
            </c:strRef>
          </c:cat>
          <c:val>
            <c:numRef>
              <c:f>'Financial Metrics'!$C$17:$I$17</c:f>
              <c:numCache>
                <c:formatCode>0.00</c:formatCode>
                <c:ptCount val="7"/>
                <c:pt idx="0">
                  <c:v>0.83780616492472815</c:v>
                </c:pt>
                <c:pt idx="1">
                  <c:v>0.54903548098562704</c:v>
                </c:pt>
                <c:pt idx="2">
                  <c:v>0.78241064974323826</c:v>
                </c:pt>
                <c:pt idx="3">
                  <c:v>0.97521074364903071</c:v>
                </c:pt>
                <c:pt idx="4">
                  <c:v>1.3305108087838566</c:v>
                </c:pt>
                <c:pt idx="5">
                  <c:v>0.3800240099993028</c:v>
                </c:pt>
                <c:pt idx="6">
                  <c:v>0.5201951764813838</c:v>
                </c:pt>
              </c:numCache>
            </c:numRef>
          </c:val>
          <c:extLst>
            <c:ext xmlns:c16="http://schemas.microsoft.com/office/drawing/2014/chart" uri="{C3380CC4-5D6E-409C-BE32-E72D297353CC}">
              <c16:uniqueId val="{00000008-DFCB-4A55-905C-876D714F7341}"/>
            </c:ext>
          </c:extLst>
        </c:ser>
        <c:dLbls>
          <c:showLegendKey val="0"/>
          <c:showVal val="0"/>
          <c:showCatName val="0"/>
          <c:showSerName val="0"/>
          <c:showPercent val="0"/>
          <c:showBubbleSize val="0"/>
        </c:dLbls>
        <c:gapWidth val="219"/>
        <c:overlap val="-27"/>
        <c:axId val="634516440"/>
        <c:axId val="634517424"/>
      </c:barChart>
      <c:catAx>
        <c:axId val="63451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4517424"/>
        <c:crosses val="autoZero"/>
        <c:auto val="1"/>
        <c:lblAlgn val="ctr"/>
        <c:lblOffset val="100"/>
        <c:noMultiLvlLbl val="0"/>
      </c:catAx>
      <c:valAx>
        <c:axId val="6345174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4516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dirty="0"/>
              <a:t>Catering Service</a:t>
            </a:r>
            <a:r>
              <a:rPr lang="en-SG" baseline="0" dirty="0"/>
              <a:t> Market in Hong Kong</a:t>
            </a:r>
            <a:endParaRPr lang="en-SG"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60D-4908-B29A-F0D5E07D642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60D-4908-B29A-F0D5E07D642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60D-4908-B29A-F0D5E07D642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60D-4908-B29A-F0D5E07D642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'Catering Services Market'!$B$3:$B$6</c:f>
              <c:strCache>
                <c:ptCount val="4"/>
                <c:pt idx="0">
                  <c:v>Casual dining</c:v>
                </c:pt>
                <c:pt idx="1">
                  <c:v>Fine dining</c:v>
                </c:pt>
                <c:pt idx="2">
                  <c:v>QSR</c:v>
                </c:pt>
                <c:pt idx="3">
                  <c:v>Others</c:v>
                </c:pt>
              </c:strCache>
            </c:strRef>
          </c:cat>
          <c:val>
            <c:numRef>
              <c:f>'Catering Services Market'!$C$3:$C$6</c:f>
              <c:numCache>
                <c:formatCode>0.00%</c:formatCode>
                <c:ptCount val="4"/>
                <c:pt idx="0">
                  <c:v>0.40600000000000003</c:v>
                </c:pt>
                <c:pt idx="1">
                  <c:v>0.38300000000000001</c:v>
                </c:pt>
                <c:pt idx="2">
                  <c:v>0.189</c:v>
                </c:pt>
                <c:pt idx="3">
                  <c:v>2.1999999999999999E-2</c:v>
                </c:pt>
              </c:numCache>
            </c:numRef>
          </c:val>
          <c:extLst>
            <c:ext xmlns:c16="http://schemas.microsoft.com/office/drawing/2014/chart" uri="{C3380CC4-5D6E-409C-BE32-E72D297353CC}">
              <c16:uniqueId val="{00000008-060D-4908-B29A-F0D5E07D642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dirty="0"/>
              <a:t>Revenue of Casual Dining Market (Hong Kong)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649B-4691-B915-8A1FCD2301DD}"/>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649B-4691-B915-8A1FCD2301DD}"/>
              </c:ext>
            </c:extLst>
          </c:dPt>
          <c:dPt>
            <c:idx val="2"/>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5-649B-4691-B915-8A1FCD2301DD}"/>
              </c:ext>
            </c:extLst>
          </c:dPt>
          <c:dPt>
            <c:idx val="3"/>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7-649B-4691-B915-8A1FCD2301DD}"/>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9-649B-4691-B915-8A1FCD2301DD}"/>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B-649B-4691-B915-8A1FCD2301DD}"/>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D-649B-4691-B915-8A1FCD2301DD}"/>
              </c:ext>
            </c:extLst>
          </c:dPt>
          <c:dPt>
            <c:idx val="7"/>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F-649B-4691-B915-8A1FCD2301D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'Catering Services Market'!$N$8:$N$15</c:f>
              <c:numCache>
                <c:formatCode>General</c:formatCode>
                <c:ptCount val="8"/>
                <c:pt idx="0">
                  <c:v>2015</c:v>
                </c:pt>
                <c:pt idx="1">
                  <c:v>2016</c:v>
                </c:pt>
                <c:pt idx="2">
                  <c:v>2017</c:v>
                </c:pt>
                <c:pt idx="3">
                  <c:v>2018</c:v>
                </c:pt>
                <c:pt idx="4">
                  <c:v>2019</c:v>
                </c:pt>
                <c:pt idx="5">
                  <c:v>2020</c:v>
                </c:pt>
                <c:pt idx="6">
                  <c:v>2021</c:v>
                </c:pt>
                <c:pt idx="7">
                  <c:v>2022</c:v>
                </c:pt>
              </c:numCache>
            </c:numRef>
          </c:cat>
          <c:val>
            <c:numRef>
              <c:f>'Catering Services Market'!$O$8:$O$15</c:f>
              <c:numCache>
                <c:formatCode>General</c:formatCode>
                <c:ptCount val="8"/>
                <c:pt idx="0">
                  <c:v>42.5</c:v>
                </c:pt>
                <c:pt idx="1">
                  <c:v>43.6</c:v>
                </c:pt>
                <c:pt idx="2">
                  <c:v>45.8</c:v>
                </c:pt>
                <c:pt idx="3">
                  <c:v>47.8</c:v>
                </c:pt>
                <c:pt idx="4">
                  <c:v>49.4</c:v>
                </c:pt>
                <c:pt idx="5">
                  <c:v>51</c:v>
                </c:pt>
                <c:pt idx="6">
                  <c:v>52.7</c:v>
                </c:pt>
                <c:pt idx="7">
                  <c:v>54.6</c:v>
                </c:pt>
              </c:numCache>
            </c:numRef>
          </c:val>
          <c:extLst>
            <c:ext xmlns:c16="http://schemas.microsoft.com/office/drawing/2014/chart" uri="{C3380CC4-5D6E-409C-BE32-E72D297353CC}">
              <c16:uniqueId val="{00000010-649B-4691-B915-8A1FCD2301DD}"/>
            </c:ext>
          </c:extLst>
        </c:ser>
        <c:dLbls>
          <c:dLblPos val="outEnd"/>
          <c:showLegendKey val="0"/>
          <c:showVal val="1"/>
          <c:showCatName val="0"/>
          <c:showSerName val="0"/>
          <c:showPercent val="0"/>
          <c:showBubbleSize val="0"/>
        </c:dLbls>
        <c:gapWidth val="219"/>
        <c:overlap val="-27"/>
        <c:axId val="672981376"/>
        <c:axId val="672986952"/>
      </c:barChart>
      <c:catAx>
        <c:axId val="67298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2986952"/>
        <c:crosses val="autoZero"/>
        <c:auto val="1"/>
        <c:lblAlgn val="ctr"/>
        <c:lblOffset val="100"/>
        <c:noMultiLvlLbl val="0"/>
      </c:catAx>
      <c:valAx>
        <c:axId val="672986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SG" dirty="0"/>
                  <a:t>Revenue (HK$ Billion)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2981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SG" sz="1200" b="0" i="0" baseline="0">
                <a:effectLst/>
              </a:rPr>
              <a:t>Catering Service Market in Hong Kong (China)</a:t>
            </a:r>
            <a:endParaRPr lang="en-SG" sz="1200">
              <a:effectLst/>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D4F-480F-800E-586C3191716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D4F-480F-800E-586C3191716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D4F-480F-800E-586C3191716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D4F-480F-800E-586C3191716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'Catering Services Market'!$B$19:$B$22</c:f>
              <c:strCache>
                <c:ptCount val="4"/>
                <c:pt idx="0">
                  <c:v>Fine dining</c:v>
                </c:pt>
                <c:pt idx="1">
                  <c:v>Quick service </c:v>
                </c:pt>
                <c:pt idx="2">
                  <c:v>Casual dining </c:v>
                </c:pt>
                <c:pt idx="3">
                  <c:v>Others</c:v>
                </c:pt>
              </c:strCache>
            </c:strRef>
          </c:cat>
          <c:val>
            <c:numRef>
              <c:f>'Catering Services Market'!$C$19:$C$22</c:f>
              <c:numCache>
                <c:formatCode>0.00%</c:formatCode>
                <c:ptCount val="4"/>
                <c:pt idx="0">
                  <c:v>0.57899999999999996</c:v>
                </c:pt>
                <c:pt idx="1">
                  <c:v>0.22500000000000001</c:v>
                </c:pt>
                <c:pt idx="2">
                  <c:v>0.111</c:v>
                </c:pt>
                <c:pt idx="3">
                  <c:v>8.5000000000000006E-2</c:v>
                </c:pt>
              </c:numCache>
            </c:numRef>
          </c:val>
          <c:extLst>
            <c:ext xmlns:c16="http://schemas.microsoft.com/office/drawing/2014/chart" uri="{C3380CC4-5D6E-409C-BE32-E72D297353CC}">
              <c16:uniqueId val="{00000008-9D4F-480F-800E-586C3191716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SG"/>
              <a:t>Revenue of Casual Dining Market (China)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560C-4092-8695-6C0C936E781E}"/>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560C-4092-8695-6C0C936E781E}"/>
              </c:ext>
            </c:extLst>
          </c:dPt>
          <c:dPt>
            <c:idx val="2"/>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5-560C-4092-8695-6C0C936E781E}"/>
              </c:ext>
            </c:extLst>
          </c:dPt>
          <c:dPt>
            <c:idx val="3"/>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7-560C-4092-8695-6C0C936E781E}"/>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9-560C-4092-8695-6C0C936E781E}"/>
              </c:ext>
            </c:extLst>
          </c:dPt>
          <c:dPt>
            <c:idx val="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B-560C-4092-8695-6C0C936E781E}"/>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D-560C-4092-8695-6C0C936E781E}"/>
              </c:ext>
            </c:extLst>
          </c:dPt>
          <c:dPt>
            <c:idx val="7"/>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F-560C-4092-8695-6C0C936E781E}"/>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'Catering Services Market'!$Q$8:$Q$15</c:f>
              <c:numCache>
                <c:formatCode>General</c:formatCode>
                <c:ptCount val="8"/>
                <c:pt idx="0">
                  <c:v>2015</c:v>
                </c:pt>
                <c:pt idx="1">
                  <c:v>2016</c:v>
                </c:pt>
                <c:pt idx="2">
                  <c:v>2017</c:v>
                </c:pt>
                <c:pt idx="3">
                  <c:v>2018</c:v>
                </c:pt>
                <c:pt idx="4">
                  <c:v>2019</c:v>
                </c:pt>
                <c:pt idx="5">
                  <c:v>2020</c:v>
                </c:pt>
                <c:pt idx="6">
                  <c:v>2021</c:v>
                </c:pt>
                <c:pt idx="7">
                  <c:v>2022</c:v>
                </c:pt>
              </c:numCache>
            </c:numRef>
          </c:cat>
          <c:val>
            <c:numRef>
              <c:f>'Catering Services Market'!$R$8:$R$15</c:f>
              <c:numCache>
                <c:formatCode>0</c:formatCode>
                <c:ptCount val="8"/>
                <c:pt idx="0">
                  <c:v>346.33850299153852</c:v>
                </c:pt>
                <c:pt idx="1">
                  <c:v>388.59180035650621</c:v>
                </c:pt>
                <c:pt idx="2" formatCode="General">
                  <c:v>436</c:v>
                </c:pt>
                <c:pt idx="3">
                  <c:v>483.96000000000004</c:v>
                </c:pt>
                <c:pt idx="4">
                  <c:v>537.19560000000013</c:v>
                </c:pt>
                <c:pt idx="5">
                  <c:v>596.2871160000002</c:v>
                </c:pt>
                <c:pt idx="6">
                  <c:v>661.87869876000025</c:v>
                </c:pt>
                <c:pt idx="7" formatCode="General">
                  <c:v>737</c:v>
                </c:pt>
              </c:numCache>
            </c:numRef>
          </c:val>
          <c:extLst>
            <c:ext xmlns:c16="http://schemas.microsoft.com/office/drawing/2014/chart" uri="{C3380CC4-5D6E-409C-BE32-E72D297353CC}">
              <c16:uniqueId val="{00000010-560C-4092-8695-6C0C936E781E}"/>
            </c:ext>
          </c:extLst>
        </c:ser>
        <c:dLbls>
          <c:dLblPos val="outEnd"/>
          <c:showLegendKey val="0"/>
          <c:showVal val="1"/>
          <c:showCatName val="0"/>
          <c:showSerName val="0"/>
          <c:showPercent val="0"/>
          <c:showBubbleSize val="0"/>
        </c:dLbls>
        <c:gapWidth val="219"/>
        <c:overlap val="-27"/>
        <c:axId val="676893448"/>
        <c:axId val="676891808"/>
      </c:barChart>
      <c:catAx>
        <c:axId val="67689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6891808"/>
        <c:crosses val="autoZero"/>
        <c:auto val="1"/>
        <c:lblAlgn val="ctr"/>
        <c:lblOffset val="100"/>
        <c:noMultiLvlLbl val="0"/>
      </c:catAx>
      <c:valAx>
        <c:axId val="676891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SG"/>
                  <a:t>Revenue (HK$ Billion)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6893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7DB5A-24CF-43B9-AFC3-1B5347573058}" type="datetimeFigureOut">
              <a:rPr lang="en-SG" smtClean="0"/>
              <a:t>16/7/2019</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125D3-7018-4AD8-A0DF-53E92C5A191A}" type="slidenum">
              <a:rPr lang="en-SG" smtClean="0"/>
              <a:t>‹#›</a:t>
            </a:fld>
            <a:endParaRPr lang="en-SG"/>
          </a:p>
        </p:txBody>
      </p:sp>
    </p:spTree>
    <p:extLst>
      <p:ext uri="{BB962C8B-B14F-4D97-AF65-F5344CB8AC3E}">
        <p14:creationId xmlns:p14="http://schemas.microsoft.com/office/powerpoint/2010/main" val="274945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972BA-FFC5-4051-B3B2-586D9BE77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82E6DE09-6CCA-47DF-8EE0-52BE1A6AA1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96BB8809-2D3D-4DA8-868E-62D25E38A243}"/>
              </a:ext>
            </a:extLst>
          </p:cNvPr>
          <p:cNvSpPr>
            <a:spLocks noGrp="1"/>
          </p:cNvSpPr>
          <p:nvPr>
            <p:ph type="dt" sz="half" idx="10"/>
          </p:nvPr>
        </p:nvSpPr>
        <p:spPr/>
        <p:txBody>
          <a:bodyPr/>
          <a:lstStyle/>
          <a:p>
            <a:fld id="{EF8BDD79-63C8-410B-80FE-678FD73684BC}" type="datetime1">
              <a:rPr lang="en-SG" smtClean="0"/>
              <a:t>16/7/2019</a:t>
            </a:fld>
            <a:endParaRPr lang="en-SG"/>
          </a:p>
        </p:txBody>
      </p:sp>
      <p:sp>
        <p:nvSpPr>
          <p:cNvPr id="5" name="Footer Placeholder 4">
            <a:extLst>
              <a:ext uri="{FF2B5EF4-FFF2-40B4-BE49-F238E27FC236}">
                <a16:creationId xmlns:a16="http://schemas.microsoft.com/office/drawing/2014/main" id="{016C2A1D-BC56-4C4D-9F11-616B38008DA3}"/>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5E503E6-253A-4199-9ADB-38D761C43F66}"/>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85994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2786-4B2E-499A-A4EF-2E44B3964AD4}"/>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BA8453A9-4897-45AC-9138-1FAE4329A3E6}"/>
              </a:ext>
            </a:extLst>
          </p:cNvPr>
          <p:cNvSpPr>
            <a:spLocks noGrp="1"/>
          </p:cNvSpPr>
          <p:nvPr>
            <p:ph idx="1"/>
          </p:nvPr>
        </p:nvSpPr>
        <p:spPr>
          <a:xfrm>
            <a:off x="838200" y="1825625"/>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106667F-49F1-4106-ADFA-2DEE9E3B31BD}"/>
              </a:ext>
            </a:extLst>
          </p:cNvPr>
          <p:cNvSpPr>
            <a:spLocks noGrp="1"/>
          </p:cNvSpPr>
          <p:nvPr>
            <p:ph type="dt" sz="half" idx="10"/>
          </p:nvPr>
        </p:nvSpPr>
        <p:spPr/>
        <p:txBody>
          <a:bodyPr/>
          <a:lstStyle/>
          <a:p>
            <a:fld id="{85773489-099C-448D-B472-4C23F7B859ED}" type="datetime1">
              <a:rPr lang="en-SG" smtClean="0"/>
              <a:t>16/7/2019</a:t>
            </a:fld>
            <a:endParaRPr lang="en-SG"/>
          </a:p>
        </p:txBody>
      </p:sp>
      <p:sp>
        <p:nvSpPr>
          <p:cNvPr id="5" name="Footer Placeholder 4">
            <a:extLst>
              <a:ext uri="{FF2B5EF4-FFF2-40B4-BE49-F238E27FC236}">
                <a16:creationId xmlns:a16="http://schemas.microsoft.com/office/drawing/2014/main" id="{B86913E3-1E2D-4482-B209-7EA764E2CC1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2C7DB1-FC07-4AD3-8FAD-D21AB975299B}"/>
              </a:ext>
            </a:extLst>
          </p:cNvPr>
          <p:cNvSpPr>
            <a:spLocks noGrp="1"/>
          </p:cNvSpPr>
          <p:nvPr>
            <p:ph type="sldNum" sz="quarter" idx="12"/>
          </p:nvPr>
        </p:nvSpPr>
        <p:spPr/>
        <p:txBody>
          <a:bodyPr/>
          <a:lstStyle/>
          <a:p>
            <a:fld id="{4E4279E2-3CE9-410A-A01F-F45FACCC4273}" type="slidenum">
              <a:rPr lang="en-SG" smtClean="0"/>
              <a:t>‹#›</a:t>
            </a:fld>
            <a:endParaRPr lang="en-SG"/>
          </a:p>
        </p:txBody>
      </p:sp>
      <p:sp>
        <p:nvSpPr>
          <p:cNvPr id="7" name="Content Placeholder 2">
            <a:extLst>
              <a:ext uri="{FF2B5EF4-FFF2-40B4-BE49-F238E27FC236}">
                <a16:creationId xmlns:a16="http://schemas.microsoft.com/office/drawing/2014/main" id="{0429B734-C698-4E90-81FE-5AE1A87AA1D4}"/>
              </a:ext>
            </a:extLst>
          </p:cNvPr>
          <p:cNvSpPr>
            <a:spLocks noGrp="1"/>
          </p:cNvSpPr>
          <p:nvPr>
            <p:ph idx="13"/>
          </p:nvPr>
        </p:nvSpPr>
        <p:spPr>
          <a:xfrm>
            <a:off x="6285390" y="1823930"/>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val="327755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CD09-F176-4BB7-87D4-F7CF2A18B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C4BA25B2-4095-4770-A93E-F60D205572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9DCC6-3BF4-4268-B250-785B0D4CEC93}"/>
              </a:ext>
            </a:extLst>
          </p:cNvPr>
          <p:cNvSpPr>
            <a:spLocks noGrp="1"/>
          </p:cNvSpPr>
          <p:nvPr>
            <p:ph type="dt" sz="half" idx="10"/>
          </p:nvPr>
        </p:nvSpPr>
        <p:spPr/>
        <p:txBody>
          <a:bodyPr/>
          <a:lstStyle/>
          <a:p>
            <a:fld id="{F679E560-363F-47DA-9329-B785D6285CB0}" type="datetime1">
              <a:rPr lang="en-SG" smtClean="0"/>
              <a:t>16/7/2019</a:t>
            </a:fld>
            <a:endParaRPr lang="en-SG"/>
          </a:p>
        </p:txBody>
      </p:sp>
      <p:sp>
        <p:nvSpPr>
          <p:cNvPr id="5" name="Footer Placeholder 4">
            <a:extLst>
              <a:ext uri="{FF2B5EF4-FFF2-40B4-BE49-F238E27FC236}">
                <a16:creationId xmlns:a16="http://schemas.microsoft.com/office/drawing/2014/main" id="{537EB206-FA92-4D6C-A00E-BE1D955E04BA}"/>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931562B8-E9AA-40D0-BEA1-1531965337CD}"/>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06279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5B43-557D-465F-BE8C-089D51D0FDC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50DB4979-A46B-4880-920C-6370F8C52C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B76F6291-BAD6-44D3-BCF9-43982D4BF1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645AA18F-4E46-48F5-9D98-ED5B887EA845}"/>
              </a:ext>
            </a:extLst>
          </p:cNvPr>
          <p:cNvSpPr>
            <a:spLocks noGrp="1"/>
          </p:cNvSpPr>
          <p:nvPr>
            <p:ph type="dt" sz="half" idx="10"/>
          </p:nvPr>
        </p:nvSpPr>
        <p:spPr/>
        <p:txBody>
          <a:bodyPr/>
          <a:lstStyle/>
          <a:p>
            <a:fld id="{B813FC5F-A0EB-4B33-94EB-B80D55486201}" type="datetime1">
              <a:rPr lang="en-SG" smtClean="0"/>
              <a:t>16/7/2019</a:t>
            </a:fld>
            <a:endParaRPr lang="en-SG"/>
          </a:p>
        </p:txBody>
      </p:sp>
      <p:sp>
        <p:nvSpPr>
          <p:cNvPr id="6" name="Footer Placeholder 5">
            <a:extLst>
              <a:ext uri="{FF2B5EF4-FFF2-40B4-BE49-F238E27FC236}">
                <a16:creationId xmlns:a16="http://schemas.microsoft.com/office/drawing/2014/main" id="{025828BC-DF03-4F28-A3EE-76E8E449EC84}"/>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E94B13B3-23FA-4B7F-8390-43F9EC4BF55F}"/>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995885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5F1CB-3384-4EAF-8ECA-820739454A51}"/>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A781F8B-D514-4552-895E-8E7FBE5E57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94773-3371-4F29-B215-E72DB89828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30F09E7A-CBB1-450A-817C-C4ABAD014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EDC126-FE95-42B9-9982-2B40253464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4B12018D-54CE-4E41-9724-E92793D56A4C}"/>
              </a:ext>
            </a:extLst>
          </p:cNvPr>
          <p:cNvSpPr>
            <a:spLocks noGrp="1"/>
          </p:cNvSpPr>
          <p:nvPr>
            <p:ph type="dt" sz="half" idx="10"/>
          </p:nvPr>
        </p:nvSpPr>
        <p:spPr/>
        <p:txBody>
          <a:bodyPr/>
          <a:lstStyle/>
          <a:p>
            <a:fld id="{DD3869C2-1417-43B1-86E5-F67379392913}" type="datetime1">
              <a:rPr lang="en-SG" smtClean="0"/>
              <a:t>16/7/2019</a:t>
            </a:fld>
            <a:endParaRPr lang="en-SG"/>
          </a:p>
        </p:txBody>
      </p:sp>
      <p:sp>
        <p:nvSpPr>
          <p:cNvPr id="8" name="Footer Placeholder 7">
            <a:extLst>
              <a:ext uri="{FF2B5EF4-FFF2-40B4-BE49-F238E27FC236}">
                <a16:creationId xmlns:a16="http://schemas.microsoft.com/office/drawing/2014/main" id="{01EA41D6-3AAA-4DFE-8A71-5BE48CF6CBF6}"/>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41DDBFB9-BF75-4109-AACA-1A76FB387D85}"/>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22173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AB12-8C0D-4F7F-812D-E3A8493CCCD9}"/>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9C43AC3A-641C-4987-AFDD-CCA7B7CE7580}"/>
              </a:ext>
            </a:extLst>
          </p:cNvPr>
          <p:cNvSpPr>
            <a:spLocks noGrp="1"/>
          </p:cNvSpPr>
          <p:nvPr>
            <p:ph type="dt" sz="half" idx="10"/>
          </p:nvPr>
        </p:nvSpPr>
        <p:spPr/>
        <p:txBody>
          <a:bodyPr/>
          <a:lstStyle/>
          <a:p>
            <a:fld id="{7DEB94B1-D52C-49D9-AB85-7471D8CA4FEE}" type="datetime1">
              <a:rPr lang="en-SG" smtClean="0"/>
              <a:t>16/7/2019</a:t>
            </a:fld>
            <a:endParaRPr lang="en-SG"/>
          </a:p>
        </p:txBody>
      </p:sp>
      <p:sp>
        <p:nvSpPr>
          <p:cNvPr id="4" name="Footer Placeholder 3">
            <a:extLst>
              <a:ext uri="{FF2B5EF4-FFF2-40B4-BE49-F238E27FC236}">
                <a16:creationId xmlns:a16="http://schemas.microsoft.com/office/drawing/2014/main" id="{BF350244-68CD-4B0B-AC82-DED520581FA0}"/>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73B4A0A9-A1D8-4453-B159-FE3613600FD7}"/>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806579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C825C6-D28C-401C-AC0A-82AB20E06737}"/>
              </a:ext>
            </a:extLst>
          </p:cNvPr>
          <p:cNvSpPr>
            <a:spLocks noGrp="1"/>
          </p:cNvSpPr>
          <p:nvPr>
            <p:ph type="dt" sz="half" idx="10"/>
          </p:nvPr>
        </p:nvSpPr>
        <p:spPr/>
        <p:txBody>
          <a:bodyPr/>
          <a:lstStyle/>
          <a:p>
            <a:fld id="{91011062-FDFD-4625-A372-775C40814971}" type="datetime1">
              <a:rPr lang="en-SG" smtClean="0"/>
              <a:t>16/7/2019</a:t>
            </a:fld>
            <a:endParaRPr lang="en-SG"/>
          </a:p>
        </p:txBody>
      </p:sp>
      <p:sp>
        <p:nvSpPr>
          <p:cNvPr id="3" name="Footer Placeholder 2">
            <a:extLst>
              <a:ext uri="{FF2B5EF4-FFF2-40B4-BE49-F238E27FC236}">
                <a16:creationId xmlns:a16="http://schemas.microsoft.com/office/drawing/2014/main" id="{F9D6A1DE-958F-4451-839E-46A16D344D3C}"/>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E41FBE61-0E7A-409D-8B33-EAFE566F757A}"/>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95702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8762-D0D3-41C6-B448-1A9ED7C7DD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5CA2326E-5F5D-447B-9F14-48681BC60D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7563120C-C070-446A-9F6A-385DEC074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1C959-04F4-4A2A-A434-194D41DABA03}"/>
              </a:ext>
            </a:extLst>
          </p:cNvPr>
          <p:cNvSpPr>
            <a:spLocks noGrp="1"/>
          </p:cNvSpPr>
          <p:nvPr>
            <p:ph type="dt" sz="half" idx="10"/>
          </p:nvPr>
        </p:nvSpPr>
        <p:spPr/>
        <p:txBody>
          <a:bodyPr/>
          <a:lstStyle/>
          <a:p>
            <a:fld id="{75306E70-9390-4612-94F7-AAA95BCEE4EF}" type="datetime1">
              <a:rPr lang="en-SG" smtClean="0"/>
              <a:t>16/7/2019</a:t>
            </a:fld>
            <a:endParaRPr lang="en-SG"/>
          </a:p>
        </p:txBody>
      </p:sp>
      <p:sp>
        <p:nvSpPr>
          <p:cNvPr id="6" name="Footer Placeholder 5">
            <a:extLst>
              <a:ext uri="{FF2B5EF4-FFF2-40B4-BE49-F238E27FC236}">
                <a16:creationId xmlns:a16="http://schemas.microsoft.com/office/drawing/2014/main" id="{CEAD3ED3-6AEE-495D-A988-51AB352396DC}"/>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D08989A-EC2E-4023-A11F-EAC30ADEA76C}"/>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39694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E245-E4F6-464D-97A3-860F0194C8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9F6A4D7-8BD9-4700-A4F9-CB78A458C3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FC61AF59-D996-4135-83FB-DB9C17D71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9AE38-A366-42A6-91A9-801BB5B765D3}"/>
              </a:ext>
            </a:extLst>
          </p:cNvPr>
          <p:cNvSpPr>
            <a:spLocks noGrp="1"/>
          </p:cNvSpPr>
          <p:nvPr>
            <p:ph type="dt" sz="half" idx="10"/>
          </p:nvPr>
        </p:nvSpPr>
        <p:spPr/>
        <p:txBody>
          <a:bodyPr/>
          <a:lstStyle/>
          <a:p>
            <a:fld id="{F50965AD-2689-46AB-81ED-421FBD07F4F2}" type="datetime1">
              <a:rPr lang="en-SG" smtClean="0"/>
              <a:t>16/7/2019</a:t>
            </a:fld>
            <a:endParaRPr lang="en-SG"/>
          </a:p>
        </p:txBody>
      </p:sp>
      <p:sp>
        <p:nvSpPr>
          <p:cNvPr id="6" name="Footer Placeholder 5">
            <a:extLst>
              <a:ext uri="{FF2B5EF4-FFF2-40B4-BE49-F238E27FC236}">
                <a16:creationId xmlns:a16="http://schemas.microsoft.com/office/drawing/2014/main" id="{88B16CCC-2996-46B5-94D0-E836C73C1AB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D7F67B5B-972D-4E28-B722-D32DC33EB304}"/>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14235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4E96-E47E-41CA-9BFE-1A50D668E801}"/>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82A0458-8CC0-4B82-B535-20928D9612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A47AD76-1DB5-4BDA-9327-1CFDA1D1CB0C}"/>
              </a:ext>
            </a:extLst>
          </p:cNvPr>
          <p:cNvSpPr>
            <a:spLocks noGrp="1"/>
          </p:cNvSpPr>
          <p:nvPr>
            <p:ph type="dt" sz="half" idx="10"/>
          </p:nvPr>
        </p:nvSpPr>
        <p:spPr/>
        <p:txBody>
          <a:bodyPr/>
          <a:lstStyle/>
          <a:p>
            <a:fld id="{E8F6331C-DC7C-4873-824C-0E1139A464ED}" type="datetime1">
              <a:rPr lang="en-SG" smtClean="0"/>
              <a:t>16/7/2019</a:t>
            </a:fld>
            <a:endParaRPr lang="en-SG"/>
          </a:p>
        </p:txBody>
      </p:sp>
      <p:sp>
        <p:nvSpPr>
          <p:cNvPr id="5" name="Footer Placeholder 4">
            <a:extLst>
              <a:ext uri="{FF2B5EF4-FFF2-40B4-BE49-F238E27FC236}">
                <a16:creationId xmlns:a16="http://schemas.microsoft.com/office/drawing/2014/main" id="{236184BF-6105-4636-8B78-1F33435B68A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7DC7500-197C-4117-A550-AED3B26E9C41}"/>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67137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16260F-0D76-463B-B95F-E443539776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0CA128F-3E79-4994-9C4F-4BE105F67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17928D6-31AC-48FA-8B31-E6A05091225B}"/>
              </a:ext>
            </a:extLst>
          </p:cNvPr>
          <p:cNvSpPr>
            <a:spLocks noGrp="1"/>
          </p:cNvSpPr>
          <p:nvPr>
            <p:ph type="dt" sz="half" idx="10"/>
          </p:nvPr>
        </p:nvSpPr>
        <p:spPr/>
        <p:txBody>
          <a:bodyPr/>
          <a:lstStyle/>
          <a:p>
            <a:fld id="{F37C3AD0-4D5A-41D2-96C8-B0CDD21B9C1B}" type="datetime1">
              <a:rPr lang="en-SG" smtClean="0"/>
              <a:t>16/7/2019</a:t>
            </a:fld>
            <a:endParaRPr lang="en-SG"/>
          </a:p>
        </p:txBody>
      </p:sp>
      <p:sp>
        <p:nvSpPr>
          <p:cNvPr id="5" name="Footer Placeholder 4">
            <a:extLst>
              <a:ext uri="{FF2B5EF4-FFF2-40B4-BE49-F238E27FC236}">
                <a16:creationId xmlns:a16="http://schemas.microsoft.com/office/drawing/2014/main" id="{55D398A4-9943-4B27-ABA7-C7E0AD15742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556EE1-BC76-4AEF-9617-E01A276C5C23}"/>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185208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51F6D-F0F4-4903-9FE0-C725953F4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2FEE6765-8285-4521-A346-7781CD2A7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6E855E81-6BBA-47A5-B09F-1DD3E3DB5A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CDCA1-7C63-4AED-9ADB-6242C4B68DDC}" type="datetime1">
              <a:rPr lang="en-SG" smtClean="0"/>
              <a:t>16/7/2019</a:t>
            </a:fld>
            <a:endParaRPr lang="en-SG"/>
          </a:p>
        </p:txBody>
      </p:sp>
      <p:sp>
        <p:nvSpPr>
          <p:cNvPr id="5" name="Footer Placeholder 4">
            <a:extLst>
              <a:ext uri="{FF2B5EF4-FFF2-40B4-BE49-F238E27FC236}">
                <a16:creationId xmlns:a16="http://schemas.microsoft.com/office/drawing/2014/main" id="{B7384F6A-61A9-452B-B147-733E6833AE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B7F4303A-AFFD-4137-9283-6E506762EF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279E2-3CE9-410A-A01F-F45FACCC4273}" type="slidenum">
              <a:rPr lang="en-SG" smtClean="0"/>
              <a:t>‹#›</a:t>
            </a:fld>
            <a:endParaRPr lang="en-SG"/>
          </a:p>
        </p:txBody>
      </p:sp>
    </p:spTree>
    <p:extLst>
      <p:ext uri="{BB962C8B-B14F-4D97-AF65-F5344CB8AC3E}">
        <p14:creationId xmlns:p14="http://schemas.microsoft.com/office/powerpoint/2010/main" val="820082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1.xml"/><Relationship Id="rId5" Type="http://schemas.openxmlformats.org/officeDocument/2006/relationships/image" Target="../media/image39.emf"/><Relationship Id="rId4" Type="http://schemas.openxmlformats.org/officeDocument/2006/relationships/image" Target="../media/image3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5"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7"/>
              <a:ext cx="7540619" cy="1644519"/>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a:t>
            </a:fld>
            <a:endParaRPr lang="en-SG" dirty="0"/>
          </a:p>
        </p:txBody>
      </p:sp>
      <p:sp>
        <p:nvSpPr>
          <p:cNvPr id="40" name="TextBox 39">
            <a:extLst>
              <a:ext uri="{FF2B5EF4-FFF2-40B4-BE49-F238E27FC236}">
                <a16:creationId xmlns:a16="http://schemas.microsoft.com/office/drawing/2014/main" id="{7024E4B3-532E-4881-B1E0-7B4BE45992A6}"/>
              </a:ext>
            </a:extLst>
          </p:cNvPr>
          <p:cNvSpPr txBox="1"/>
          <p:nvPr/>
        </p:nvSpPr>
        <p:spPr>
          <a:xfrm>
            <a:off x="312656" y="2424903"/>
            <a:ext cx="1960793" cy="707886"/>
          </a:xfrm>
          <a:prstGeom prst="rect">
            <a:avLst/>
          </a:prstGeom>
          <a:noFill/>
        </p:spPr>
        <p:txBody>
          <a:bodyPr wrap="none" rtlCol="0">
            <a:spAutoFit/>
          </a:bodyPr>
          <a:lstStyle/>
          <a:p>
            <a:r>
              <a:rPr lang="en-SG" sz="4000" b="1" dirty="0">
                <a:latin typeface="Bahnschrift Light" panose="020B0502040204020203" pitchFamily="34" charset="0"/>
              </a:rPr>
              <a:t>Tai Hing</a:t>
            </a:r>
          </a:p>
        </p:txBody>
      </p:sp>
      <p:sp>
        <p:nvSpPr>
          <p:cNvPr id="2" name="TextBox 1">
            <a:extLst>
              <a:ext uri="{FF2B5EF4-FFF2-40B4-BE49-F238E27FC236}">
                <a16:creationId xmlns:a16="http://schemas.microsoft.com/office/drawing/2014/main" id="{9C722D29-55C1-43B0-9FB8-71651DA4EFF1}"/>
              </a:ext>
            </a:extLst>
          </p:cNvPr>
          <p:cNvSpPr txBox="1"/>
          <p:nvPr/>
        </p:nvSpPr>
        <p:spPr>
          <a:xfrm>
            <a:off x="312656" y="3120890"/>
            <a:ext cx="5475402" cy="1323439"/>
          </a:xfrm>
          <a:prstGeom prst="rect">
            <a:avLst/>
          </a:prstGeom>
          <a:noFill/>
        </p:spPr>
        <p:txBody>
          <a:bodyPr wrap="square" rtlCol="0">
            <a:spAutoFit/>
          </a:bodyPr>
          <a:lstStyle/>
          <a:p>
            <a:r>
              <a:rPr lang="en-SG" sz="2000" dirty="0">
                <a:latin typeface="Bahnschrift Light" panose="020B0502040204020203" pitchFamily="34" charset="0"/>
              </a:rPr>
              <a:t>Exchange: HKEX</a:t>
            </a:r>
            <a:br>
              <a:rPr lang="en-SG" sz="2000" dirty="0">
                <a:latin typeface="Bahnschrift Light" panose="020B0502040204020203" pitchFamily="34" charset="0"/>
              </a:rPr>
            </a:br>
            <a:r>
              <a:rPr lang="en-SG" sz="2000" dirty="0">
                <a:latin typeface="Bahnschrift Light" panose="020B0502040204020203" pitchFamily="34" charset="0"/>
              </a:rPr>
              <a:t>Services / Restaurants &amp; Fast Food Shops</a:t>
            </a:r>
            <a:br>
              <a:rPr lang="en-SG" sz="2000" dirty="0">
                <a:latin typeface="Bahnschrift Light" panose="020B0502040204020203" pitchFamily="34" charset="0"/>
              </a:rPr>
            </a:br>
            <a:r>
              <a:rPr lang="en-SG" sz="2000" dirty="0">
                <a:latin typeface="Bahnschrift Light" panose="020B0502040204020203" pitchFamily="34" charset="0"/>
              </a:rPr>
              <a:t>Ticker: 06811.HK</a:t>
            </a:r>
            <a:br>
              <a:rPr lang="en-SG" sz="2000" dirty="0">
                <a:latin typeface="Bahnschrift Light" panose="020B0502040204020203" pitchFamily="34" charset="0"/>
              </a:rPr>
            </a:br>
            <a:r>
              <a:rPr lang="en-SG" sz="2000" dirty="0">
                <a:latin typeface="Bahnschrift Light" panose="020B0502040204020203" pitchFamily="34" charset="0"/>
              </a:rPr>
              <a:t>Price: HKS2.59</a:t>
            </a:r>
            <a:endParaRPr lang="en-SG" sz="2000" b="1" dirty="0">
              <a:latin typeface="Bahnschrift Light" panose="020B0502040204020203" pitchFamily="34" charset="0"/>
            </a:endParaRPr>
          </a:p>
        </p:txBody>
      </p:sp>
      <p:sp>
        <p:nvSpPr>
          <p:cNvPr id="37" name="TextBox 36">
            <a:extLst>
              <a:ext uri="{FF2B5EF4-FFF2-40B4-BE49-F238E27FC236}">
                <a16:creationId xmlns:a16="http://schemas.microsoft.com/office/drawing/2014/main" id="{1D8F0B2E-B0DE-4CB6-A10E-F704542EFB9E}"/>
              </a:ext>
            </a:extLst>
          </p:cNvPr>
          <p:cNvSpPr txBox="1"/>
          <p:nvPr/>
        </p:nvSpPr>
        <p:spPr>
          <a:xfrm>
            <a:off x="312656" y="6128418"/>
            <a:ext cx="3373224" cy="369332"/>
          </a:xfrm>
          <a:prstGeom prst="rect">
            <a:avLst/>
          </a:prstGeom>
          <a:noFill/>
        </p:spPr>
        <p:txBody>
          <a:bodyPr wrap="square" rtlCol="0">
            <a:spAutoFit/>
          </a:bodyPr>
          <a:lstStyle/>
          <a:p>
            <a:r>
              <a:rPr lang="en-SG" dirty="0">
                <a:latin typeface="Bahnschrift Light" panose="020B0502040204020203" pitchFamily="34" charset="0"/>
              </a:rPr>
              <a:t>Date : 8</a:t>
            </a:r>
            <a:r>
              <a:rPr lang="en-SG" baseline="30000" dirty="0">
                <a:latin typeface="Bahnschrift Light" panose="020B0502040204020203" pitchFamily="34" charset="0"/>
              </a:rPr>
              <a:t>th</a:t>
            </a:r>
            <a:r>
              <a:rPr lang="en-SG" dirty="0">
                <a:latin typeface="Bahnschrift Light" panose="020B0502040204020203" pitchFamily="34" charset="0"/>
              </a:rPr>
              <a:t> of July2019</a:t>
            </a:r>
          </a:p>
        </p:txBody>
      </p:sp>
      <p:cxnSp>
        <p:nvCxnSpPr>
          <p:cNvPr id="39" name="Straight Connector 38">
            <a:extLst>
              <a:ext uri="{FF2B5EF4-FFF2-40B4-BE49-F238E27FC236}">
                <a16:creationId xmlns:a16="http://schemas.microsoft.com/office/drawing/2014/main" id="{260472EB-3A0A-436D-B291-37DBF02AB338}"/>
              </a:ext>
            </a:extLst>
          </p:cNvPr>
          <p:cNvCxnSpPr>
            <a:cxnSpLocks/>
          </p:cNvCxnSpPr>
          <p:nvPr/>
        </p:nvCxnSpPr>
        <p:spPr>
          <a:xfrm>
            <a:off x="409282" y="3120890"/>
            <a:ext cx="483202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http://www.taihing.com/Product_Photo/images/brands/tai-hing/02_%20%E6%BB%BF%E7%87%BB%E7%87%92%E9%B5%9D.jpg">
            <a:extLst>
              <a:ext uri="{FF2B5EF4-FFF2-40B4-BE49-F238E27FC236}">
                <a16:creationId xmlns:a16="http://schemas.microsoft.com/office/drawing/2014/main" id="{C02C2AD2-A25A-44BB-81D9-8EA3F2850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7794" y="1062139"/>
            <a:ext cx="3474006" cy="231564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www.harbourcity.com.hk/media/tai-hing_image-1.jpg">
            <a:extLst>
              <a:ext uri="{FF2B5EF4-FFF2-40B4-BE49-F238E27FC236}">
                <a16:creationId xmlns:a16="http://schemas.microsoft.com/office/drawing/2014/main" id="{55384BA3-2CCC-40E6-B761-7D2CE23DB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5348" y="3407739"/>
            <a:ext cx="3473996" cy="2315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645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663182" cy="584775"/>
          </a:xfrm>
          <a:prstGeom prst="rect">
            <a:avLst/>
          </a:prstGeom>
          <a:noFill/>
        </p:spPr>
        <p:txBody>
          <a:bodyPr wrap="none" rtlCol="0">
            <a:spAutoFit/>
          </a:bodyPr>
          <a:lstStyle/>
          <a:p>
            <a:r>
              <a:rPr lang="en-SG" sz="3200" b="1" dirty="0">
                <a:latin typeface="Bahnschrift Light" panose="020B0502040204020203" pitchFamily="34" charset="0"/>
              </a:rPr>
              <a:t>Company Overview</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6677424" cy="263801"/>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Background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6677424"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Tai Hing is a </a:t>
            </a:r>
            <a:r>
              <a:rPr lang="en-SG" b="1" dirty="0">
                <a:solidFill>
                  <a:schemeClr val="tx1"/>
                </a:solidFill>
              </a:rPr>
              <a:t>Multi-Brand</a:t>
            </a:r>
            <a:r>
              <a:rPr lang="en-SG" dirty="0">
                <a:solidFill>
                  <a:schemeClr val="tx1"/>
                </a:solidFill>
              </a:rPr>
              <a:t> Casual dining restaurant group which originated from Hong Kong. They have </a:t>
            </a:r>
            <a:r>
              <a:rPr lang="en-SG" b="1" dirty="0">
                <a:solidFill>
                  <a:schemeClr val="tx1"/>
                </a:solidFill>
              </a:rPr>
              <a:t>9 brands</a:t>
            </a:r>
            <a:r>
              <a:rPr lang="en-SG" dirty="0">
                <a:solidFill>
                  <a:schemeClr val="tx1"/>
                </a:solidFill>
              </a:rPr>
              <a:t> and operate </a:t>
            </a:r>
            <a:r>
              <a:rPr lang="en-SG" b="1" dirty="0">
                <a:solidFill>
                  <a:schemeClr val="tx1"/>
                </a:solidFill>
              </a:rPr>
              <a:t>191 restaurants</a:t>
            </a:r>
            <a:r>
              <a:rPr lang="en-SG" dirty="0">
                <a:solidFill>
                  <a:schemeClr val="tx1"/>
                </a:solidFill>
              </a:rPr>
              <a:t>. 126 in Hong Kong, 63 in China, 1 in Macau and 1 in Taiwan. They offer </a:t>
            </a:r>
            <a:r>
              <a:rPr lang="en-SG" b="1" dirty="0">
                <a:solidFill>
                  <a:schemeClr val="tx1"/>
                </a:solidFill>
              </a:rPr>
              <a:t>Chinese</a:t>
            </a:r>
            <a:r>
              <a:rPr lang="en-SG" dirty="0">
                <a:solidFill>
                  <a:schemeClr val="tx1"/>
                </a:solidFill>
              </a:rPr>
              <a:t> (Cantonese, Sichuan and Beijing and Taiwanese cuisines), </a:t>
            </a:r>
            <a:r>
              <a:rPr lang="en-SG" b="1" dirty="0">
                <a:solidFill>
                  <a:schemeClr val="tx1"/>
                </a:solidFill>
              </a:rPr>
              <a:t>Vietnamese</a:t>
            </a:r>
            <a:r>
              <a:rPr lang="en-SG" dirty="0">
                <a:solidFill>
                  <a:schemeClr val="tx1"/>
                </a:solidFill>
              </a:rPr>
              <a:t> and </a:t>
            </a:r>
            <a:r>
              <a:rPr lang="en-SG" b="1" dirty="0">
                <a:solidFill>
                  <a:schemeClr val="tx1"/>
                </a:solidFill>
              </a:rPr>
              <a:t>Japanese</a:t>
            </a:r>
            <a:r>
              <a:rPr lang="en-SG" dirty="0">
                <a:solidFill>
                  <a:schemeClr val="tx1"/>
                </a:solidFill>
              </a:rPr>
              <a:t> cuisines. Between the period of 2016 an 2018, they have opened between </a:t>
            </a:r>
            <a:r>
              <a:rPr lang="en-SG" b="1" dirty="0">
                <a:solidFill>
                  <a:schemeClr val="tx1"/>
                </a:solidFill>
              </a:rPr>
              <a:t>28 and 32 </a:t>
            </a:r>
            <a:r>
              <a:rPr lang="en-SG" dirty="0">
                <a:solidFill>
                  <a:schemeClr val="tx1"/>
                </a:solidFill>
              </a:rPr>
              <a:t>restaurants a year. </a:t>
            </a:r>
          </a:p>
        </p:txBody>
      </p:sp>
      <p:sp>
        <p:nvSpPr>
          <p:cNvPr id="45" name="Rectangle 44">
            <a:extLst>
              <a:ext uri="{FF2B5EF4-FFF2-40B4-BE49-F238E27FC236}">
                <a16:creationId xmlns:a16="http://schemas.microsoft.com/office/drawing/2014/main" id="{E280AEF7-F050-48C7-BDF8-6859EC5EDC0D}"/>
              </a:ext>
            </a:extLst>
          </p:cNvPr>
          <p:cNvSpPr/>
          <p:nvPr/>
        </p:nvSpPr>
        <p:spPr>
          <a:xfrm>
            <a:off x="314231" y="3753205"/>
            <a:ext cx="6675604" cy="253199"/>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Key Financial Information</a:t>
            </a:r>
          </a:p>
        </p:txBody>
      </p:sp>
      <p:pic>
        <p:nvPicPr>
          <p:cNvPr id="2" name="Picture 1">
            <a:extLst>
              <a:ext uri="{FF2B5EF4-FFF2-40B4-BE49-F238E27FC236}">
                <a16:creationId xmlns:a16="http://schemas.microsoft.com/office/drawing/2014/main" id="{07319AE7-334D-4AC6-A943-90A7FFC94AEE}"/>
              </a:ext>
            </a:extLst>
          </p:cNvPr>
          <p:cNvPicPr>
            <a:picLocks noChangeAspect="1"/>
          </p:cNvPicPr>
          <p:nvPr/>
        </p:nvPicPr>
        <p:blipFill rotWithShape="1">
          <a:blip r:embed="rId2"/>
          <a:srcRect l="22268" t="25713" r="26237" b="11615"/>
          <a:stretch/>
        </p:blipFill>
        <p:spPr>
          <a:xfrm>
            <a:off x="7124978" y="1955707"/>
            <a:ext cx="4782647" cy="3274209"/>
          </a:xfrm>
          <a:prstGeom prst="rect">
            <a:avLst/>
          </a:prstGeom>
        </p:spPr>
      </p:pic>
      <p:pic>
        <p:nvPicPr>
          <p:cNvPr id="37" name="Picture 36">
            <a:extLst>
              <a:ext uri="{FF2B5EF4-FFF2-40B4-BE49-F238E27FC236}">
                <a16:creationId xmlns:a16="http://schemas.microsoft.com/office/drawing/2014/main" id="{11BDF100-6649-4B27-80E8-E91B0911E226}"/>
              </a:ext>
            </a:extLst>
          </p:cNvPr>
          <p:cNvPicPr>
            <a:picLocks noChangeAspect="1"/>
          </p:cNvPicPr>
          <p:nvPr/>
        </p:nvPicPr>
        <p:blipFill>
          <a:blip r:embed="rId3"/>
          <a:stretch>
            <a:fillRect/>
          </a:stretch>
        </p:blipFill>
        <p:spPr>
          <a:xfrm>
            <a:off x="312655" y="4122926"/>
            <a:ext cx="6675604" cy="2250155"/>
          </a:xfrm>
          <a:prstGeom prst="rect">
            <a:avLst/>
          </a:prstGeom>
        </p:spPr>
      </p:pic>
    </p:spTree>
    <p:extLst>
      <p:ext uri="{BB962C8B-B14F-4D97-AF65-F5344CB8AC3E}">
        <p14:creationId xmlns:p14="http://schemas.microsoft.com/office/powerpoint/2010/main" val="3354386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Chart 56">
            <a:extLst>
              <a:ext uri="{FF2B5EF4-FFF2-40B4-BE49-F238E27FC236}">
                <a16:creationId xmlns:a16="http://schemas.microsoft.com/office/drawing/2014/main" id="{F34C3A57-DC96-445D-8291-2972547D9CB8}"/>
              </a:ext>
            </a:extLst>
          </p:cNvPr>
          <p:cNvGraphicFramePr>
            <a:graphicFrameLocks/>
          </p:cNvGraphicFramePr>
          <p:nvPr>
            <p:extLst>
              <p:ext uri="{D42A27DB-BD31-4B8C-83A1-F6EECF244321}">
                <p14:modId xmlns:p14="http://schemas.microsoft.com/office/powerpoint/2010/main" val="1185092522"/>
              </p:ext>
            </p:extLst>
          </p:nvPr>
        </p:nvGraphicFramePr>
        <p:xfrm>
          <a:off x="6705214" y="3737089"/>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6" name="Chart 55">
            <a:extLst>
              <a:ext uri="{FF2B5EF4-FFF2-40B4-BE49-F238E27FC236}">
                <a16:creationId xmlns:a16="http://schemas.microsoft.com/office/drawing/2014/main" id="{9AAF1DEE-E6BD-4B3B-88CA-4DF6008018CF}"/>
              </a:ext>
            </a:extLst>
          </p:cNvPr>
          <p:cNvGraphicFramePr>
            <a:graphicFrameLocks/>
          </p:cNvGraphicFramePr>
          <p:nvPr>
            <p:extLst>
              <p:ext uri="{D42A27DB-BD31-4B8C-83A1-F6EECF244321}">
                <p14:modId xmlns:p14="http://schemas.microsoft.com/office/powerpoint/2010/main" val="1731720198"/>
              </p:ext>
            </p:extLst>
          </p:nvPr>
        </p:nvGraphicFramePr>
        <p:xfrm>
          <a:off x="1026731" y="3782841"/>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8" name="Chart 47">
            <a:extLst>
              <a:ext uri="{FF2B5EF4-FFF2-40B4-BE49-F238E27FC236}">
                <a16:creationId xmlns:a16="http://schemas.microsoft.com/office/drawing/2014/main" id="{0E558A05-94D5-45CE-A8C0-2376AF9013FF}"/>
              </a:ext>
            </a:extLst>
          </p:cNvPr>
          <p:cNvGraphicFramePr>
            <a:graphicFrameLocks/>
          </p:cNvGraphicFramePr>
          <p:nvPr>
            <p:extLst>
              <p:ext uri="{D42A27DB-BD31-4B8C-83A1-F6EECF244321}">
                <p14:modId xmlns:p14="http://schemas.microsoft.com/office/powerpoint/2010/main" val="686931364"/>
              </p:ext>
            </p:extLst>
          </p:nvPr>
        </p:nvGraphicFramePr>
        <p:xfrm>
          <a:off x="6705214" y="989801"/>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7" name="Chart 46">
            <a:extLst>
              <a:ext uri="{FF2B5EF4-FFF2-40B4-BE49-F238E27FC236}">
                <a16:creationId xmlns:a16="http://schemas.microsoft.com/office/drawing/2014/main" id="{13353A81-3DDC-4C94-9194-3863A6FABD26}"/>
              </a:ext>
            </a:extLst>
          </p:cNvPr>
          <p:cNvGraphicFramePr>
            <a:graphicFrameLocks/>
          </p:cNvGraphicFramePr>
          <p:nvPr>
            <p:extLst>
              <p:ext uri="{D42A27DB-BD31-4B8C-83A1-F6EECF244321}">
                <p14:modId xmlns:p14="http://schemas.microsoft.com/office/powerpoint/2010/main" val="1246706477"/>
              </p:ext>
            </p:extLst>
          </p:nvPr>
        </p:nvGraphicFramePr>
        <p:xfrm>
          <a:off x="914786" y="934073"/>
          <a:ext cx="4795891" cy="2882361"/>
        </p:xfrm>
        <a:graphic>
          <a:graphicData uri="http://schemas.openxmlformats.org/drawingml/2006/chart">
            <c:chart xmlns:c="http://schemas.openxmlformats.org/drawingml/2006/chart" xmlns:r="http://schemas.openxmlformats.org/officeDocument/2006/relationships" r:id="rId5"/>
          </a:graphicData>
        </a:graphic>
      </p:graphicFrame>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278462" cy="584775"/>
          </a:xfrm>
          <a:prstGeom prst="rect">
            <a:avLst/>
          </a:prstGeom>
          <a:noFill/>
        </p:spPr>
        <p:txBody>
          <a:bodyPr wrap="none" rtlCol="0">
            <a:spAutoFit/>
          </a:bodyPr>
          <a:lstStyle/>
          <a:p>
            <a:r>
              <a:rPr lang="en-SG" sz="3200" b="1" dirty="0">
                <a:latin typeface="Bahnschrift Light" panose="020B0502040204020203" pitchFamily="34" charset="0"/>
              </a:rPr>
              <a:t>Financial Metrics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Gross Profit Margin</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Total Asset Turnover</a:t>
            </a:r>
          </a:p>
        </p:txBody>
      </p:sp>
      <p:sp>
        <p:nvSpPr>
          <p:cNvPr id="51" name="Rectangle 50">
            <a:extLst>
              <a:ext uri="{FF2B5EF4-FFF2-40B4-BE49-F238E27FC236}">
                <a16:creationId xmlns:a16="http://schemas.microsoft.com/office/drawing/2014/main" id="{A91F9C21-AE35-4833-B1A0-078F79E981DC}"/>
              </a:ext>
            </a:extLst>
          </p:cNvPr>
          <p:cNvSpPr/>
          <p:nvPr/>
        </p:nvSpPr>
        <p:spPr>
          <a:xfrm>
            <a:off x="422634"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Revenue</a:t>
            </a:r>
          </a:p>
        </p:txBody>
      </p:sp>
      <p:sp>
        <p:nvSpPr>
          <p:cNvPr id="52" name="Rectangle 51">
            <a:extLst>
              <a:ext uri="{FF2B5EF4-FFF2-40B4-BE49-F238E27FC236}">
                <a16:creationId xmlns:a16="http://schemas.microsoft.com/office/drawing/2014/main" id="{9EC009ED-1D76-4ED2-9C1F-EE5B125E327F}"/>
              </a:ext>
            </a:extLst>
          </p:cNvPr>
          <p:cNvSpPr/>
          <p:nvPr/>
        </p:nvSpPr>
        <p:spPr>
          <a:xfrm>
            <a:off x="422634" y="375792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Net Profit Margin</a:t>
            </a:r>
          </a:p>
        </p:txBody>
      </p:sp>
    </p:spTree>
    <p:extLst>
      <p:ext uri="{BB962C8B-B14F-4D97-AF65-F5344CB8AC3E}">
        <p14:creationId xmlns:p14="http://schemas.microsoft.com/office/powerpoint/2010/main" val="2631828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a:extLst>
              <a:ext uri="{FF2B5EF4-FFF2-40B4-BE49-F238E27FC236}">
                <a16:creationId xmlns:a16="http://schemas.microsoft.com/office/drawing/2014/main" id="{A3BA4129-3048-4E05-BEC2-103AB684DCD0}"/>
              </a:ext>
            </a:extLst>
          </p:cNvPr>
          <p:cNvGraphicFramePr>
            <a:graphicFrameLocks/>
          </p:cNvGraphicFramePr>
          <p:nvPr>
            <p:extLst>
              <p:ext uri="{D42A27DB-BD31-4B8C-83A1-F6EECF244321}">
                <p14:modId xmlns:p14="http://schemas.microsoft.com/office/powerpoint/2010/main" val="3328016578"/>
              </p:ext>
            </p:extLst>
          </p:nvPr>
        </p:nvGraphicFramePr>
        <p:xfrm>
          <a:off x="6756661" y="3782841"/>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9" name="Chart 48">
            <a:extLst>
              <a:ext uri="{FF2B5EF4-FFF2-40B4-BE49-F238E27FC236}">
                <a16:creationId xmlns:a16="http://schemas.microsoft.com/office/drawing/2014/main" id="{5F3DC8AF-4152-4BEB-9FC6-7DFDBC6AEB11}"/>
              </a:ext>
            </a:extLst>
          </p:cNvPr>
          <p:cNvGraphicFramePr>
            <a:graphicFrameLocks/>
          </p:cNvGraphicFramePr>
          <p:nvPr>
            <p:extLst>
              <p:ext uri="{D42A27DB-BD31-4B8C-83A1-F6EECF244321}">
                <p14:modId xmlns:p14="http://schemas.microsoft.com/office/powerpoint/2010/main" val="4222581614"/>
              </p:ext>
            </p:extLst>
          </p:nvPr>
        </p:nvGraphicFramePr>
        <p:xfrm>
          <a:off x="973317" y="3782841"/>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8" name="Chart 47">
            <a:extLst>
              <a:ext uri="{FF2B5EF4-FFF2-40B4-BE49-F238E27FC236}">
                <a16:creationId xmlns:a16="http://schemas.microsoft.com/office/drawing/2014/main" id="{5F3DC8AF-4152-4BEB-9FC6-7DFDBC6AEB11}"/>
              </a:ext>
            </a:extLst>
          </p:cNvPr>
          <p:cNvGraphicFramePr>
            <a:graphicFrameLocks/>
          </p:cNvGraphicFramePr>
          <p:nvPr>
            <p:extLst>
              <p:ext uri="{D42A27DB-BD31-4B8C-83A1-F6EECF244321}">
                <p14:modId xmlns:p14="http://schemas.microsoft.com/office/powerpoint/2010/main" val="633818356"/>
              </p:ext>
            </p:extLst>
          </p:nvPr>
        </p:nvGraphicFramePr>
        <p:xfrm>
          <a:off x="6756661" y="1038569"/>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7" name="Chart 46">
            <a:extLst>
              <a:ext uri="{FF2B5EF4-FFF2-40B4-BE49-F238E27FC236}">
                <a16:creationId xmlns:a16="http://schemas.microsoft.com/office/drawing/2014/main" id="{1E79155A-B41F-43B9-AE4D-503851ABEAA7}"/>
              </a:ext>
            </a:extLst>
          </p:cNvPr>
          <p:cNvGraphicFramePr>
            <a:graphicFrameLocks/>
          </p:cNvGraphicFramePr>
          <p:nvPr>
            <p:extLst>
              <p:ext uri="{D42A27DB-BD31-4B8C-83A1-F6EECF244321}">
                <p14:modId xmlns:p14="http://schemas.microsoft.com/office/powerpoint/2010/main" val="2785640654"/>
              </p:ext>
            </p:extLst>
          </p:nvPr>
        </p:nvGraphicFramePr>
        <p:xfrm>
          <a:off x="973317" y="1007081"/>
          <a:ext cx="4572000" cy="2743200"/>
        </p:xfrm>
        <a:graphic>
          <a:graphicData uri="http://schemas.openxmlformats.org/drawingml/2006/chart">
            <c:chart xmlns:c="http://schemas.openxmlformats.org/drawingml/2006/chart" xmlns:r="http://schemas.openxmlformats.org/officeDocument/2006/relationships" r:id="rId5"/>
          </a:graphicData>
        </a:graphic>
      </p:graphicFrame>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278462" cy="584775"/>
          </a:xfrm>
          <a:prstGeom prst="rect">
            <a:avLst/>
          </a:prstGeom>
          <a:noFill/>
        </p:spPr>
        <p:txBody>
          <a:bodyPr wrap="none" rtlCol="0">
            <a:spAutoFit/>
          </a:bodyPr>
          <a:lstStyle/>
          <a:p>
            <a:r>
              <a:rPr lang="en-SG" sz="3200" b="1" dirty="0">
                <a:latin typeface="Bahnschrift Light" panose="020B0502040204020203" pitchFamily="34" charset="0"/>
              </a:rPr>
              <a:t>Financial Metrics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Quick Asset Ratio</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Interest Coverage Ratio</a:t>
            </a:r>
          </a:p>
        </p:txBody>
      </p:sp>
      <p:sp>
        <p:nvSpPr>
          <p:cNvPr id="51" name="Rectangle 50">
            <a:extLst>
              <a:ext uri="{FF2B5EF4-FFF2-40B4-BE49-F238E27FC236}">
                <a16:creationId xmlns:a16="http://schemas.microsoft.com/office/drawing/2014/main" id="{A91F9C21-AE35-4833-B1A0-078F79E981DC}"/>
              </a:ext>
            </a:extLst>
          </p:cNvPr>
          <p:cNvSpPr/>
          <p:nvPr/>
        </p:nvSpPr>
        <p:spPr>
          <a:xfrm>
            <a:off x="422634"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Current Ratio</a:t>
            </a:r>
          </a:p>
        </p:txBody>
      </p:sp>
      <p:sp>
        <p:nvSpPr>
          <p:cNvPr id="52" name="Rectangle 51">
            <a:extLst>
              <a:ext uri="{FF2B5EF4-FFF2-40B4-BE49-F238E27FC236}">
                <a16:creationId xmlns:a16="http://schemas.microsoft.com/office/drawing/2014/main" id="{9EC009ED-1D76-4ED2-9C1F-EE5B125E327F}"/>
              </a:ext>
            </a:extLst>
          </p:cNvPr>
          <p:cNvSpPr/>
          <p:nvPr/>
        </p:nvSpPr>
        <p:spPr>
          <a:xfrm>
            <a:off x="422634" y="375792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Debt Ratio</a:t>
            </a:r>
          </a:p>
        </p:txBody>
      </p:sp>
    </p:spTree>
    <p:extLst>
      <p:ext uri="{BB962C8B-B14F-4D97-AF65-F5344CB8AC3E}">
        <p14:creationId xmlns:p14="http://schemas.microsoft.com/office/powerpoint/2010/main" val="159223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296095" cy="584775"/>
          </a:xfrm>
          <a:prstGeom prst="rect">
            <a:avLst/>
          </a:prstGeom>
          <a:noFill/>
        </p:spPr>
        <p:txBody>
          <a:bodyPr wrap="none" rtlCol="0">
            <a:spAutoFit/>
          </a:bodyPr>
          <a:lstStyle/>
          <a:p>
            <a:r>
              <a:rPr lang="en-SG" sz="3200" b="1" dirty="0">
                <a:latin typeface="Bahnschrift Light" panose="020B0502040204020203" pitchFamily="34" charset="0"/>
              </a:rPr>
              <a:t>Brands – Tai Hing</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1156668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Tai Hing</a:t>
            </a:r>
          </a:p>
        </p:txBody>
      </p:sp>
      <p:sp>
        <p:nvSpPr>
          <p:cNvPr id="76" name="Rectangle 75">
            <a:extLst>
              <a:ext uri="{FF2B5EF4-FFF2-40B4-BE49-F238E27FC236}">
                <a16:creationId xmlns:a16="http://schemas.microsoft.com/office/drawing/2014/main" id="{F336DB4A-5F05-47FB-BF73-F2A8452E8A29}"/>
              </a:ext>
            </a:extLst>
          </p:cNvPr>
          <p:cNvSpPr/>
          <p:nvPr/>
        </p:nvSpPr>
        <p:spPr>
          <a:xfrm>
            <a:off x="312654" y="1359059"/>
            <a:ext cx="11566687" cy="2303289"/>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a:solidFill>
                  <a:srgbClr val="000000"/>
                </a:solidFill>
              </a:rPr>
              <a:t>The first chain established by Tai Hing Group, it is a Hong Kong style quick and easy comfort food for casual diners with 103 restaurants. The signature dishes includes Chilled Milk tea, 5-Star Roast Pork, Sweet and Sour Pork, Barbecued and Marinated Platter and Rice Noodles with Beef in Swiss Sauce, to name a few. </a:t>
            </a:r>
            <a:br>
              <a:rPr lang="en-SG" dirty="0">
                <a:solidFill>
                  <a:srgbClr val="000000"/>
                </a:solidFill>
              </a:rPr>
            </a:br>
            <a:br>
              <a:rPr lang="en-SG" dirty="0">
                <a:solidFill>
                  <a:srgbClr val="000000"/>
                </a:solidFill>
              </a:rPr>
            </a:br>
            <a:r>
              <a:rPr lang="en-SG" dirty="0">
                <a:solidFill>
                  <a:srgbClr val="000000"/>
                </a:solidFill>
              </a:rPr>
              <a:t>Greatest emphasis is placed on the Siu Mei (Roast pork, Roast goose etc), with the factory delivering food and delivering to restaurants three times a day. The China restaurants serve more stir-fry dishes to target customers with higher spending power, who would frequent Tai Hing for business events or family events. </a:t>
            </a:r>
          </a:p>
        </p:txBody>
      </p:sp>
      <p:sp>
        <p:nvSpPr>
          <p:cNvPr id="48" name="Rectangle 47">
            <a:extLst>
              <a:ext uri="{FF2B5EF4-FFF2-40B4-BE49-F238E27FC236}">
                <a16:creationId xmlns:a16="http://schemas.microsoft.com/office/drawing/2014/main" id="{D64772F7-E463-4AD9-89F5-7D62B2F8C393}"/>
              </a:ext>
            </a:extLst>
          </p:cNvPr>
          <p:cNvSpPr/>
          <p:nvPr/>
        </p:nvSpPr>
        <p:spPr>
          <a:xfrm>
            <a:off x="5264742" y="6113811"/>
            <a:ext cx="1662508" cy="33086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Chilled Milk Tea</a:t>
            </a:r>
            <a:endParaRPr lang="en-SG" sz="1600" dirty="0"/>
          </a:p>
        </p:txBody>
      </p:sp>
      <p:sp>
        <p:nvSpPr>
          <p:cNvPr id="49" name="Rectangle 48">
            <a:extLst>
              <a:ext uri="{FF2B5EF4-FFF2-40B4-BE49-F238E27FC236}">
                <a16:creationId xmlns:a16="http://schemas.microsoft.com/office/drawing/2014/main" id="{10935AFC-1E8B-413B-9E31-63037F2EE828}"/>
              </a:ext>
            </a:extLst>
          </p:cNvPr>
          <p:cNvSpPr/>
          <p:nvPr/>
        </p:nvSpPr>
        <p:spPr>
          <a:xfrm>
            <a:off x="757621" y="6104251"/>
            <a:ext cx="3296097" cy="33086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Large tables with comfortable seating</a:t>
            </a:r>
            <a:endParaRPr lang="en-SG" sz="1600" dirty="0"/>
          </a:p>
        </p:txBody>
      </p:sp>
      <p:pic>
        <p:nvPicPr>
          <p:cNvPr id="5122" name="Picture 2" descr="http://www.taihing.com/Product_Photo/images/brands/tai-hing/TH3.jpg">
            <a:extLst>
              <a:ext uri="{FF2B5EF4-FFF2-40B4-BE49-F238E27FC236}">
                <a16:creationId xmlns:a16="http://schemas.microsoft.com/office/drawing/2014/main" id="{DFB0A22F-D8C6-45FA-9C7F-0648E33DEE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203" y="3758361"/>
            <a:ext cx="3410934" cy="227395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www.taihing.com/Product_Photo/images/brands/tai-hing/01_%20%E5%86%B0%E9%8E%AE%E5%A5%B6%E8%8C%B6.jpg">
            <a:extLst>
              <a:ext uri="{FF2B5EF4-FFF2-40B4-BE49-F238E27FC236}">
                <a16:creationId xmlns:a16="http://schemas.microsoft.com/office/drawing/2014/main" id="{CC3EE8DD-DF79-406B-A61F-2E35F5876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0530" y="3751453"/>
            <a:ext cx="3410933" cy="227325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www.taihing.com/Product_Photo/images/brands/tai-hing/08_%20%E7%89%B9%E6%90%9C%E5%8F%89%E7%87%92.jpg">
            <a:extLst>
              <a:ext uri="{FF2B5EF4-FFF2-40B4-BE49-F238E27FC236}">
                <a16:creationId xmlns:a16="http://schemas.microsoft.com/office/drawing/2014/main" id="{DE125B66-5498-40C2-BDA9-0D4C42B2A2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0865" y="3743218"/>
            <a:ext cx="3410932" cy="2272552"/>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51">
            <a:extLst>
              <a:ext uri="{FF2B5EF4-FFF2-40B4-BE49-F238E27FC236}">
                <a16:creationId xmlns:a16="http://schemas.microsoft.com/office/drawing/2014/main" id="{3C920688-9966-42EF-8787-D07CB71405FD}"/>
              </a:ext>
            </a:extLst>
          </p:cNvPr>
          <p:cNvSpPr/>
          <p:nvPr/>
        </p:nvSpPr>
        <p:spPr>
          <a:xfrm>
            <a:off x="9389496" y="6096054"/>
            <a:ext cx="1084607" cy="33086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Roast Pork</a:t>
            </a:r>
            <a:endParaRPr lang="en-SG" sz="1600" dirty="0"/>
          </a:p>
        </p:txBody>
      </p:sp>
    </p:spTree>
    <p:extLst>
      <p:ext uri="{BB962C8B-B14F-4D97-AF65-F5344CB8AC3E}">
        <p14:creationId xmlns:p14="http://schemas.microsoft.com/office/powerpoint/2010/main" val="1586601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528530" cy="584775"/>
          </a:xfrm>
          <a:prstGeom prst="rect">
            <a:avLst/>
          </a:prstGeom>
          <a:noFill/>
        </p:spPr>
        <p:txBody>
          <a:bodyPr wrap="none" rtlCol="0">
            <a:spAutoFit/>
          </a:bodyPr>
          <a:lstStyle/>
          <a:p>
            <a:r>
              <a:rPr lang="en-SG" sz="3200" b="1" dirty="0">
                <a:latin typeface="Bahnschrift Light" panose="020B0502040204020203" pitchFamily="34" charset="0"/>
              </a:rPr>
              <a:t>Brands – </a:t>
            </a:r>
            <a:r>
              <a:rPr lang="en-SG" sz="3200" b="1" dirty="0" err="1">
                <a:latin typeface="Bahnschrift Light" panose="020B0502040204020203" pitchFamily="34" charset="0"/>
              </a:rPr>
              <a:t>TeaWood</a:t>
            </a:r>
            <a:endParaRPr lang="en-SG" sz="3200" b="1" dirty="0">
              <a:latin typeface="Bahnschrift Light" panose="020B0502040204020203" pitchFamily="34" charset="0"/>
            </a:endParaRP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1156668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err="1">
                <a:latin typeface="Bahnschrift Light" panose="020B0502040204020203" pitchFamily="34" charset="0"/>
              </a:rPr>
              <a:t>TeaWood</a:t>
            </a:r>
            <a:endParaRPr lang="en-SG" sz="1600" dirty="0">
              <a:latin typeface="Bahnschrift Light" panose="020B0502040204020203" pitchFamily="34" charset="0"/>
            </a:endParaRPr>
          </a:p>
        </p:txBody>
      </p:sp>
      <p:sp>
        <p:nvSpPr>
          <p:cNvPr id="76" name="Rectangle 75">
            <a:extLst>
              <a:ext uri="{FF2B5EF4-FFF2-40B4-BE49-F238E27FC236}">
                <a16:creationId xmlns:a16="http://schemas.microsoft.com/office/drawing/2014/main" id="{F336DB4A-5F05-47FB-BF73-F2A8452E8A29}"/>
              </a:ext>
            </a:extLst>
          </p:cNvPr>
          <p:cNvSpPr/>
          <p:nvPr/>
        </p:nvSpPr>
        <p:spPr>
          <a:xfrm>
            <a:off x="2692921" y="1804614"/>
            <a:ext cx="6806152" cy="4256893"/>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err="1">
                <a:solidFill>
                  <a:srgbClr val="000000"/>
                </a:solidFill>
              </a:rPr>
              <a:t>TeaWood</a:t>
            </a:r>
            <a:r>
              <a:rPr lang="en-SG" dirty="0">
                <a:solidFill>
                  <a:srgbClr val="000000"/>
                </a:solidFill>
              </a:rPr>
              <a:t> serves Taiwanese Style Cuisine and desserts in a modern and comfortable environment suitable for couples and friend gatherings. The target customers are young hence a bright fresh appeal is needed. </a:t>
            </a:r>
            <a:br>
              <a:rPr lang="en-SG" dirty="0">
                <a:solidFill>
                  <a:srgbClr val="000000"/>
                </a:solidFill>
              </a:rPr>
            </a:br>
            <a:br>
              <a:rPr lang="en-SG" dirty="0">
                <a:solidFill>
                  <a:srgbClr val="000000"/>
                </a:solidFill>
              </a:rPr>
            </a:br>
            <a:r>
              <a:rPr lang="en-SG" dirty="0">
                <a:solidFill>
                  <a:srgbClr val="000000"/>
                </a:solidFill>
              </a:rPr>
              <a:t>The “</a:t>
            </a:r>
            <a:r>
              <a:rPr lang="en-SG" dirty="0" err="1">
                <a:solidFill>
                  <a:srgbClr val="000000"/>
                </a:solidFill>
              </a:rPr>
              <a:t>TeaWood</a:t>
            </a:r>
            <a:r>
              <a:rPr lang="en-SG" dirty="0">
                <a:solidFill>
                  <a:srgbClr val="000000"/>
                </a:solidFill>
              </a:rPr>
              <a:t>” brand ranked first in terms of the number of self-operated restaurants in the Taiwanese casual dining market in Hong Kong.</a:t>
            </a:r>
            <a:br>
              <a:rPr lang="en-SG" dirty="0">
                <a:solidFill>
                  <a:srgbClr val="000000"/>
                </a:solidFill>
              </a:rPr>
            </a:br>
            <a:br>
              <a:rPr lang="en-SG" dirty="0">
                <a:solidFill>
                  <a:srgbClr val="000000"/>
                </a:solidFill>
              </a:rPr>
            </a:br>
            <a:r>
              <a:rPr lang="en-SG" dirty="0">
                <a:solidFill>
                  <a:srgbClr val="000000"/>
                </a:solidFill>
              </a:rPr>
              <a:t>Currently operating 32 stores, </a:t>
            </a:r>
            <a:r>
              <a:rPr lang="en-SG" dirty="0" err="1">
                <a:solidFill>
                  <a:srgbClr val="000000"/>
                </a:solidFill>
              </a:rPr>
              <a:t>TeaWood</a:t>
            </a:r>
            <a:r>
              <a:rPr lang="en-SG" dirty="0">
                <a:solidFill>
                  <a:srgbClr val="000000"/>
                </a:solidFill>
              </a:rPr>
              <a:t> restaurant and cafes are relatively large with a seating capacity between 56 and 148. The menu is extensive as its targets customers who are looking for a full meal. </a:t>
            </a:r>
            <a:br>
              <a:rPr lang="en-SG" dirty="0">
                <a:solidFill>
                  <a:srgbClr val="000000"/>
                </a:solidFill>
              </a:rPr>
            </a:br>
            <a:br>
              <a:rPr lang="en-SG" dirty="0">
                <a:solidFill>
                  <a:srgbClr val="000000"/>
                </a:solidFill>
              </a:rPr>
            </a:br>
            <a:r>
              <a:rPr lang="en-SG" dirty="0">
                <a:solidFill>
                  <a:srgbClr val="000000"/>
                </a:solidFill>
              </a:rPr>
              <a:t>A sub-line is the Little </a:t>
            </a:r>
            <a:r>
              <a:rPr lang="en-SG" dirty="0" err="1">
                <a:solidFill>
                  <a:srgbClr val="000000"/>
                </a:solidFill>
              </a:rPr>
              <a:t>TeaWood</a:t>
            </a:r>
            <a:r>
              <a:rPr lang="en-SG" dirty="0">
                <a:solidFill>
                  <a:srgbClr val="000000"/>
                </a:solidFill>
              </a:rPr>
              <a:t> with a café style interior design and a smaller restaurant size with a capacity of around 25. Target customers are those looking for lighter meals or tea time snacks.</a:t>
            </a:r>
          </a:p>
        </p:txBody>
      </p:sp>
      <p:sp>
        <p:nvSpPr>
          <p:cNvPr id="48" name="Rectangle 47">
            <a:extLst>
              <a:ext uri="{FF2B5EF4-FFF2-40B4-BE49-F238E27FC236}">
                <a16:creationId xmlns:a16="http://schemas.microsoft.com/office/drawing/2014/main" id="{D64772F7-E463-4AD9-89F5-7D62B2F8C393}"/>
              </a:ext>
            </a:extLst>
          </p:cNvPr>
          <p:cNvSpPr/>
          <p:nvPr/>
        </p:nvSpPr>
        <p:spPr>
          <a:xfrm>
            <a:off x="759900" y="5433633"/>
            <a:ext cx="1654532" cy="534052"/>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Noodles with Stewed Beef</a:t>
            </a:r>
            <a:endParaRPr lang="en-SG" sz="1600" dirty="0"/>
          </a:p>
        </p:txBody>
      </p:sp>
      <p:sp>
        <p:nvSpPr>
          <p:cNvPr id="52" name="Rectangle 51">
            <a:extLst>
              <a:ext uri="{FF2B5EF4-FFF2-40B4-BE49-F238E27FC236}">
                <a16:creationId xmlns:a16="http://schemas.microsoft.com/office/drawing/2014/main" id="{3C920688-9966-42EF-8787-D07CB71405FD}"/>
              </a:ext>
            </a:extLst>
          </p:cNvPr>
          <p:cNvSpPr/>
          <p:nvPr/>
        </p:nvSpPr>
        <p:spPr>
          <a:xfrm>
            <a:off x="9777562" y="5417543"/>
            <a:ext cx="2101778" cy="559506"/>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00" dirty="0">
                <a:solidFill>
                  <a:srgbClr val="000000"/>
                </a:solidFill>
                <a:latin typeface="Times New Roman" panose="02020603050405020304" pitchFamily="18" charset="0"/>
              </a:rPr>
              <a:t>Strawberry Ice Cream</a:t>
            </a:r>
          </a:p>
          <a:p>
            <a:r>
              <a:rPr lang="en-SG" sz="1600" dirty="0">
                <a:solidFill>
                  <a:srgbClr val="000000"/>
                </a:solidFill>
                <a:latin typeface="Times New Roman" panose="02020603050405020304" pitchFamily="18" charset="0"/>
              </a:rPr>
              <a:t>Honey Toast</a:t>
            </a:r>
            <a:endParaRPr lang="en-SG" sz="1600" dirty="0"/>
          </a:p>
        </p:txBody>
      </p:sp>
      <p:pic>
        <p:nvPicPr>
          <p:cNvPr id="6146" name="Picture 2" descr="http://www.taihing.com/Product_Photo/images/brands/teawood/TW2.jpg">
            <a:extLst>
              <a:ext uri="{FF2B5EF4-FFF2-40B4-BE49-F238E27FC236}">
                <a16:creationId xmlns:a16="http://schemas.microsoft.com/office/drawing/2014/main" id="{AEB7BA44-B8D7-47CD-938F-B838F0B4A4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3340" y="1894583"/>
            <a:ext cx="228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taihing.com/Product_Photo/images/brands/teawood/TW3.jpg">
            <a:extLst>
              <a:ext uri="{FF2B5EF4-FFF2-40B4-BE49-F238E27FC236}">
                <a16:creationId xmlns:a16="http://schemas.microsoft.com/office/drawing/2014/main" id="{D94AD6A2-AF9F-4C28-A409-2053E01CA6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654" y="1894583"/>
            <a:ext cx="2286001" cy="342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55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7</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646605" cy="584775"/>
          </a:xfrm>
          <a:prstGeom prst="rect">
            <a:avLst/>
          </a:prstGeom>
          <a:noFill/>
        </p:spPr>
        <p:txBody>
          <a:bodyPr wrap="none" rtlCol="0">
            <a:spAutoFit/>
          </a:bodyPr>
          <a:lstStyle/>
          <a:p>
            <a:r>
              <a:rPr lang="en-SG" sz="3200" b="1" dirty="0">
                <a:latin typeface="Bahnschrift Light" panose="020B0502040204020203" pitchFamily="34" charset="0"/>
              </a:rPr>
              <a:t> Brands </a:t>
            </a:r>
          </a:p>
        </p:txBody>
      </p:sp>
      <p:sp>
        <p:nvSpPr>
          <p:cNvPr id="49" name="Rectangle: Rounded Corners 48">
            <a:extLst>
              <a:ext uri="{FF2B5EF4-FFF2-40B4-BE49-F238E27FC236}">
                <a16:creationId xmlns:a16="http://schemas.microsoft.com/office/drawing/2014/main" id="{87016AE5-437E-4BCD-819E-D34C6C7144C2}"/>
              </a:ext>
            </a:extLst>
          </p:cNvPr>
          <p:cNvSpPr/>
          <p:nvPr/>
        </p:nvSpPr>
        <p:spPr>
          <a:xfrm>
            <a:off x="312656" y="992153"/>
            <a:ext cx="2796303" cy="1620001"/>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Trusty Congee King</a:t>
            </a:r>
          </a:p>
        </p:txBody>
      </p:sp>
      <p:sp>
        <p:nvSpPr>
          <p:cNvPr id="52" name="Rectangle 51">
            <a:extLst>
              <a:ext uri="{FF2B5EF4-FFF2-40B4-BE49-F238E27FC236}">
                <a16:creationId xmlns:a16="http://schemas.microsoft.com/office/drawing/2014/main" id="{01F3A398-107D-43B5-98ED-DE02891C1413}"/>
              </a:ext>
            </a:extLst>
          </p:cNvPr>
          <p:cNvSpPr/>
          <p:nvPr/>
        </p:nvSpPr>
        <p:spPr>
          <a:xfrm>
            <a:off x="3309593" y="992154"/>
            <a:ext cx="6258613" cy="1619998"/>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Acquired in 2008, Trusty Congee King has been a Michelin Recommended Restaurant for seven years straight, </a:t>
            </a:r>
            <a:r>
              <a:rPr lang="en-SG" sz="1600" dirty="0">
                <a:solidFill>
                  <a:schemeClr val="tx1"/>
                </a:solidFill>
              </a:rPr>
              <a:t>subsequently being conferred the Bib Gourmand award in the Hong Kong Macau guide for 2018 and 2019. </a:t>
            </a:r>
            <a:r>
              <a:rPr lang="en-US" sz="1600" dirty="0">
                <a:solidFill>
                  <a:schemeClr val="tx1"/>
                </a:solidFill>
              </a:rPr>
              <a:t>The restaurant serves traditional Chinese cuisine with a focus on Congee (Porridge). 19 outlets operating. Signature dishes includes </a:t>
            </a:r>
            <a:r>
              <a:rPr lang="en-SG" sz="1600" dirty="0">
                <a:solidFill>
                  <a:schemeClr val="tx1"/>
                </a:solidFill>
              </a:rPr>
              <a:t>Fish Belly Congee and Shrimp Wonton Soup Noodles. </a:t>
            </a:r>
          </a:p>
        </p:txBody>
      </p:sp>
      <p:sp>
        <p:nvSpPr>
          <p:cNvPr id="43" name="Rectangle: Rounded Corners 42">
            <a:extLst>
              <a:ext uri="{FF2B5EF4-FFF2-40B4-BE49-F238E27FC236}">
                <a16:creationId xmlns:a16="http://schemas.microsoft.com/office/drawing/2014/main" id="{2BDDA0B6-DB04-47EB-85C8-E3FF61920DD5}"/>
              </a:ext>
            </a:extLst>
          </p:cNvPr>
          <p:cNvSpPr/>
          <p:nvPr/>
        </p:nvSpPr>
        <p:spPr>
          <a:xfrm>
            <a:off x="312656" y="2748854"/>
            <a:ext cx="2796303" cy="1620001"/>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44" name="Rectangle 43">
            <a:extLst>
              <a:ext uri="{FF2B5EF4-FFF2-40B4-BE49-F238E27FC236}">
                <a16:creationId xmlns:a16="http://schemas.microsoft.com/office/drawing/2014/main" id="{DC2F542E-3D45-4B01-A235-8A70B0FBD59B}"/>
              </a:ext>
            </a:extLst>
          </p:cNvPr>
          <p:cNvSpPr/>
          <p:nvPr/>
        </p:nvSpPr>
        <p:spPr>
          <a:xfrm>
            <a:off x="3309593" y="2748855"/>
            <a:ext cx="6258613" cy="1619998"/>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Acquired in 2016, Man Wah Bing Teng is a “</a:t>
            </a:r>
            <a:r>
              <a:rPr lang="en-US" sz="1600" dirty="0" err="1">
                <a:solidFill>
                  <a:schemeClr val="tx1"/>
                </a:solidFill>
              </a:rPr>
              <a:t>bing</a:t>
            </a:r>
            <a:r>
              <a:rPr lang="en-US" sz="1600" dirty="0">
                <a:solidFill>
                  <a:schemeClr val="tx1"/>
                </a:solidFill>
              </a:rPr>
              <a:t> </a:t>
            </a:r>
            <a:r>
              <a:rPr lang="en-US" sz="1600" dirty="0" err="1">
                <a:solidFill>
                  <a:schemeClr val="tx1"/>
                </a:solidFill>
              </a:rPr>
              <a:t>sutt</a:t>
            </a:r>
            <a:r>
              <a:rPr lang="en-US" sz="1600" dirty="0">
                <a:solidFill>
                  <a:schemeClr val="tx1"/>
                </a:solidFill>
              </a:rPr>
              <a:t>” house, a traditional old-fashioned cold drinking house from the old days of Hong Kong with a hint of Western influence. To provide a nostalgic environment, the layout is reminiscent of “</a:t>
            </a:r>
            <a:r>
              <a:rPr lang="en-US" sz="1600" dirty="0" err="1">
                <a:solidFill>
                  <a:schemeClr val="tx1"/>
                </a:solidFill>
              </a:rPr>
              <a:t>bing</a:t>
            </a:r>
            <a:r>
              <a:rPr lang="en-US" sz="1600" dirty="0">
                <a:solidFill>
                  <a:schemeClr val="tx1"/>
                </a:solidFill>
              </a:rPr>
              <a:t> </a:t>
            </a:r>
            <a:r>
              <a:rPr lang="en-US" sz="1600" dirty="0" err="1">
                <a:solidFill>
                  <a:schemeClr val="tx1"/>
                </a:solidFill>
              </a:rPr>
              <a:t>sutt</a:t>
            </a:r>
            <a:r>
              <a:rPr lang="en-US" sz="1600" dirty="0">
                <a:solidFill>
                  <a:schemeClr val="tx1"/>
                </a:solidFill>
              </a:rPr>
              <a:t>” houses in the 1960s. </a:t>
            </a:r>
            <a:r>
              <a:rPr lang="en-SG" sz="1600" dirty="0">
                <a:solidFill>
                  <a:schemeClr val="tx1"/>
                </a:solidFill>
              </a:rPr>
              <a:t>Signature dishes include BBQ Pork with Rice, Egg in Boiling Water and Sa Cha Beef Noodles.</a:t>
            </a:r>
          </a:p>
        </p:txBody>
      </p:sp>
      <p:sp>
        <p:nvSpPr>
          <p:cNvPr id="45" name="Rectangle: Rounded Corners 44">
            <a:extLst>
              <a:ext uri="{FF2B5EF4-FFF2-40B4-BE49-F238E27FC236}">
                <a16:creationId xmlns:a16="http://schemas.microsoft.com/office/drawing/2014/main" id="{0BEFCFE7-27D0-4503-8C44-9C7F0B81DD3A}"/>
              </a:ext>
            </a:extLst>
          </p:cNvPr>
          <p:cNvSpPr/>
          <p:nvPr/>
        </p:nvSpPr>
        <p:spPr>
          <a:xfrm>
            <a:off x="312656" y="4571901"/>
            <a:ext cx="2796303" cy="1620001"/>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Pho Le</a:t>
            </a:r>
            <a:endParaRPr lang="en-SG" dirty="0">
              <a:solidFill>
                <a:schemeClr val="tx1"/>
              </a:solidFill>
            </a:endParaRPr>
          </a:p>
        </p:txBody>
      </p:sp>
      <p:sp>
        <p:nvSpPr>
          <p:cNvPr id="46" name="Rectangle 45">
            <a:extLst>
              <a:ext uri="{FF2B5EF4-FFF2-40B4-BE49-F238E27FC236}">
                <a16:creationId xmlns:a16="http://schemas.microsoft.com/office/drawing/2014/main" id="{3C032AA4-30C9-4661-9701-CD84F99ED6F7}"/>
              </a:ext>
            </a:extLst>
          </p:cNvPr>
          <p:cNvSpPr/>
          <p:nvPr/>
        </p:nvSpPr>
        <p:spPr>
          <a:xfrm>
            <a:off x="3309593" y="4571902"/>
            <a:ext cx="6258613" cy="1619998"/>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Ranked 23</a:t>
            </a:r>
            <a:r>
              <a:rPr lang="en-US" sz="1600" baseline="30000" dirty="0">
                <a:solidFill>
                  <a:schemeClr val="tx1"/>
                </a:solidFill>
              </a:rPr>
              <a:t>rd</a:t>
            </a:r>
            <a:r>
              <a:rPr lang="en-US" sz="1600" dirty="0">
                <a:solidFill>
                  <a:schemeClr val="tx1"/>
                </a:solidFill>
              </a:rPr>
              <a:t> out of 2000 restaurants in Trip Advisor’s Ho Chi Minh City ratings, Tai Hing holds the exclusive business owner of Pho Le in Hong Kong, China, Macau and Taiwan. Originating from a local noodle store in Vietnam, famous dishes include Pho with medium rare beef, shrimp and Vietnamese sausage paper rice roll &amp; French style butter chicken wings. </a:t>
            </a:r>
            <a:endParaRPr lang="en-SG" sz="1600" dirty="0">
              <a:solidFill>
                <a:schemeClr val="tx1"/>
              </a:solidFill>
            </a:endParaRPr>
          </a:p>
        </p:txBody>
      </p:sp>
      <p:pic>
        <p:nvPicPr>
          <p:cNvPr id="2" name="Picture 1">
            <a:extLst>
              <a:ext uri="{FF2B5EF4-FFF2-40B4-BE49-F238E27FC236}">
                <a16:creationId xmlns:a16="http://schemas.microsoft.com/office/drawing/2014/main" id="{2B7AD933-B81D-4278-8DF4-6C259308F032}"/>
              </a:ext>
            </a:extLst>
          </p:cNvPr>
          <p:cNvPicPr>
            <a:picLocks noChangeAspect="1"/>
          </p:cNvPicPr>
          <p:nvPr/>
        </p:nvPicPr>
        <p:blipFill rotWithShape="1">
          <a:blip r:embed="rId2"/>
          <a:srcRect l="8660" t="44162" r="71547" b="39657"/>
          <a:stretch/>
        </p:blipFill>
        <p:spPr>
          <a:xfrm>
            <a:off x="424206" y="1314487"/>
            <a:ext cx="2413262" cy="1109660"/>
          </a:xfrm>
          <a:prstGeom prst="rect">
            <a:avLst/>
          </a:prstGeom>
        </p:spPr>
      </p:pic>
      <p:pic>
        <p:nvPicPr>
          <p:cNvPr id="8194" name="Picture 2" descr="http://www.taihing.com/Product_Photo/images/brands/trusty-congee-king/TCK1.jpg">
            <a:extLst>
              <a:ext uri="{FF2B5EF4-FFF2-40B4-BE49-F238E27FC236}">
                <a16:creationId xmlns:a16="http://schemas.microsoft.com/office/drawing/2014/main" id="{7D0385B2-9E6C-4ED3-AFF8-2ADFBB2276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502"/>
          <a:stretch/>
        </p:blipFill>
        <p:spPr bwMode="auto">
          <a:xfrm>
            <a:off x="9702516" y="992153"/>
            <a:ext cx="2176828" cy="16129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005E039-D136-4146-B853-102DA9E67FE4}"/>
              </a:ext>
            </a:extLst>
          </p:cNvPr>
          <p:cNvPicPr>
            <a:picLocks noChangeAspect="1"/>
          </p:cNvPicPr>
          <p:nvPr/>
        </p:nvPicPr>
        <p:blipFill rotWithShape="1">
          <a:blip r:embed="rId4"/>
          <a:srcRect l="9124" t="35348" r="72854" b="30222"/>
          <a:stretch/>
        </p:blipFill>
        <p:spPr>
          <a:xfrm>
            <a:off x="1036949" y="2851137"/>
            <a:ext cx="1357459" cy="1458798"/>
          </a:xfrm>
          <a:prstGeom prst="rect">
            <a:avLst/>
          </a:prstGeom>
        </p:spPr>
      </p:pic>
      <p:pic>
        <p:nvPicPr>
          <p:cNvPr id="34" name="Picture 33">
            <a:extLst>
              <a:ext uri="{FF2B5EF4-FFF2-40B4-BE49-F238E27FC236}">
                <a16:creationId xmlns:a16="http://schemas.microsoft.com/office/drawing/2014/main" id="{5E9DCDA2-2359-4610-B9F6-F99CE30756F7}"/>
              </a:ext>
            </a:extLst>
          </p:cNvPr>
          <p:cNvPicPr>
            <a:picLocks noChangeAspect="1"/>
          </p:cNvPicPr>
          <p:nvPr/>
        </p:nvPicPr>
        <p:blipFill rotWithShape="1">
          <a:blip r:embed="rId5"/>
          <a:srcRect t="30241" b="14467"/>
          <a:stretch/>
        </p:blipFill>
        <p:spPr>
          <a:xfrm>
            <a:off x="9722280" y="2756134"/>
            <a:ext cx="2157064" cy="1620001"/>
          </a:xfrm>
          <a:prstGeom prst="rect">
            <a:avLst/>
          </a:prstGeom>
        </p:spPr>
      </p:pic>
      <p:pic>
        <p:nvPicPr>
          <p:cNvPr id="36" name="Picture 35">
            <a:extLst>
              <a:ext uri="{FF2B5EF4-FFF2-40B4-BE49-F238E27FC236}">
                <a16:creationId xmlns:a16="http://schemas.microsoft.com/office/drawing/2014/main" id="{D75B32DA-96FE-41FB-83CC-3420544C5C6B}"/>
              </a:ext>
            </a:extLst>
          </p:cNvPr>
          <p:cNvPicPr>
            <a:picLocks noChangeAspect="1"/>
          </p:cNvPicPr>
          <p:nvPr/>
        </p:nvPicPr>
        <p:blipFill rotWithShape="1">
          <a:blip r:embed="rId6"/>
          <a:srcRect l="70439" t="39705" r="10232" b="35720"/>
          <a:stretch/>
        </p:blipFill>
        <p:spPr>
          <a:xfrm>
            <a:off x="706135" y="4634642"/>
            <a:ext cx="2021354" cy="1445505"/>
          </a:xfrm>
          <a:prstGeom prst="rect">
            <a:avLst/>
          </a:prstGeom>
        </p:spPr>
      </p:pic>
      <p:pic>
        <p:nvPicPr>
          <p:cNvPr id="8196" name="Picture 4" descr="http://www.taihing.com/Product_Photo/images/brands/phole/Phole4.jpg">
            <a:extLst>
              <a:ext uri="{FF2B5EF4-FFF2-40B4-BE49-F238E27FC236}">
                <a16:creationId xmlns:a16="http://schemas.microsoft.com/office/drawing/2014/main" id="{505AE515-A329-49D9-BCA8-77DB171240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0206" b="22474"/>
          <a:stretch/>
        </p:blipFill>
        <p:spPr bwMode="auto">
          <a:xfrm>
            <a:off x="9702515" y="4556785"/>
            <a:ext cx="2157063" cy="159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596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8</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646605" cy="584775"/>
          </a:xfrm>
          <a:prstGeom prst="rect">
            <a:avLst/>
          </a:prstGeom>
          <a:noFill/>
        </p:spPr>
        <p:txBody>
          <a:bodyPr wrap="none" rtlCol="0">
            <a:spAutoFit/>
          </a:bodyPr>
          <a:lstStyle/>
          <a:p>
            <a:r>
              <a:rPr lang="en-SG" sz="3200" b="1" dirty="0">
                <a:latin typeface="Bahnschrift Light" panose="020B0502040204020203" pitchFamily="34" charset="0"/>
              </a:rPr>
              <a:t> Brands </a:t>
            </a:r>
          </a:p>
        </p:txBody>
      </p:sp>
      <p:sp>
        <p:nvSpPr>
          <p:cNvPr id="49" name="Rectangle: Rounded Corners 48">
            <a:extLst>
              <a:ext uri="{FF2B5EF4-FFF2-40B4-BE49-F238E27FC236}">
                <a16:creationId xmlns:a16="http://schemas.microsoft.com/office/drawing/2014/main" id="{87016AE5-437E-4BCD-819E-D34C6C7144C2}"/>
              </a:ext>
            </a:extLst>
          </p:cNvPr>
          <p:cNvSpPr/>
          <p:nvPr/>
        </p:nvSpPr>
        <p:spPr>
          <a:xfrm>
            <a:off x="312656" y="992153"/>
            <a:ext cx="2796303" cy="1122769"/>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52" name="Rectangle 51">
            <a:extLst>
              <a:ext uri="{FF2B5EF4-FFF2-40B4-BE49-F238E27FC236}">
                <a16:creationId xmlns:a16="http://schemas.microsoft.com/office/drawing/2014/main" id="{01F3A398-107D-43B5-98ED-DE02891C1413}"/>
              </a:ext>
            </a:extLst>
          </p:cNvPr>
          <p:cNvSpPr/>
          <p:nvPr/>
        </p:nvSpPr>
        <p:spPr>
          <a:xfrm>
            <a:off x="3309593" y="992154"/>
            <a:ext cx="6258613" cy="1048181"/>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Tokyo Tsukiji Restaurants offer Japanese cuisine with a focus on ramen, along with skewers and Japanese style dons. 3 restaurants in Hong Kong.</a:t>
            </a:r>
          </a:p>
        </p:txBody>
      </p:sp>
      <p:sp>
        <p:nvSpPr>
          <p:cNvPr id="43" name="Rectangle: Rounded Corners 42">
            <a:extLst>
              <a:ext uri="{FF2B5EF4-FFF2-40B4-BE49-F238E27FC236}">
                <a16:creationId xmlns:a16="http://schemas.microsoft.com/office/drawing/2014/main" id="{2BDDA0B6-DB04-47EB-85C8-E3FF61920DD5}"/>
              </a:ext>
            </a:extLst>
          </p:cNvPr>
          <p:cNvSpPr/>
          <p:nvPr/>
        </p:nvSpPr>
        <p:spPr>
          <a:xfrm>
            <a:off x="312656" y="2342041"/>
            <a:ext cx="2796303" cy="1106708"/>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44" name="Rectangle 43">
            <a:extLst>
              <a:ext uri="{FF2B5EF4-FFF2-40B4-BE49-F238E27FC236}">
                <a16:creationId xmlns:a16="http://schemas.microsoft.com/office/drawing/2014/main" id="{DC2F542E-3D45-4B01-A235-8A70B0FBD59B}"/>
              </a:ext>
            </a:extLst>
          </p:cNvPr>
          <p:cNvSpPr/>
          <p:nvPr/>
        </p:nvSpPr>
        <p:spPr>
          <a:xfrm>
            <a:off x="3309592" y="2342041"/>
            <a:ext cx="6258613" cy="1106708"/>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Fisher &amp; Farmer serves signature dishes of Beijing and Sichuan, upon noticing rising market demand of certain specialty cuisines. Famous dishes include </a:t>
            </a:r>
            <a:r>
              <a:rPr lang="en-SG" sz="1600" dirty="0">
                <a:solidFill>
                  <a:schemeClr val="tx1"/>
                </a:solidFill>
              </a:rPr>
              <a:t>Boiled Fish with Bean Sprouts in Hot Chili Oil, Peking Duck and Signature Chicken in Casserole.</a:t>
            </a:r>
          </a:p>
        </p:txBody>
      </p:sp>
      <p:pic>
        <p:nvPicPr>
          <p:cNvPr id="41" name="Picture 40">
            <a:extLst>
              <a:ext uri="{FF2B5EF4-FFF2-40B4-BE49-F238E27FC236}">
                <a16:creationId xmlns:a16="http://schemas.microsoft.com/office/drawing/2014/main" id="{C1FB1CD3-B236-4AF2-BF01-E06979CB74E8}"/>
              </a:ext>
            </a:extLst>
          </p:cNvPr>
          <p:cNvPicPr>
            <a:picLocks noChangeAspect="1"/>
          </p:cNvPicPr>
          <p:nvPr/>
        </p:nvPicPr>
        <p:blipFill rotWithShape="1">
          <a:blip r:embed="rId2"/>
          <a:srcRect l="72217" t="34914" r="10773" b="30221"/>
          <a:stretch/>
        </p:blipFill>
        <p:spPr>
          <a:xfrm>
            <a:off x="1358596" y="1132425"/>
            <a:ext cx="704420" cy="812127"/>
          </a:xfrm>
          <a:prstGeom prst="rect">
            <a:avLst/>
          </a:prstGeom>
        </p:spPr>
      </p:pic>
      <p:pic>
        <p:nvPicPr>
          <p:cNvPr id="9218" name="Picture 2" descr="http://www.taihing.com/Product_Photo/images/brands/tokyo-tsukiji/TT3.jpg">
            <a:extLst>
              <a:ext uri="{FF2B5EF4-FFF2-40B4-BE49-F238E27FC236}">
                <a16:creationId xmlns:a16="http://schemas.microsoft.com/office/drawing/2014/main" id="{FCE34DDC-8B2B-47C4-86D3-629604E26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36086" y="1018525"/>
            <a:ext cx="1831087" cy="923277"/>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Rounded Corners 50">
            <a:extLst>
              <a:ext uri="{FF2B5EF4-FFF2-40B4-BE49-F238E27FC236}">
                <a16:creationId xmlns:a16="http://schemas.microsoft.com/office/drawing/2014/main" id="{912520BC-F931-4640-A374-48132DCC7EAA}"/>
              </a:ext>
            </a:extLst>
          </p:cNvPr>
          <p:cNvSpPr/>
          <p:nvPr/>
        </p:nvSpPr>
        <p:spPr>
          <a:xfrm>
            <a:off x="312656" y="5108197"/>
            <a:ext cx="2796303" cy="1132042"/>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53" name="Rectangle 52">
            <a:extLst>
              <a:ext uri="{FF2B5EF4-FFF2-40B4-BE49-F238E27FC236}">
                <a16:creationId xmlns:a16="http://schemas.microsoft.com/office/drawing/2014/main" id="{33A36E7C-619C-417B-9B45-2516D8BB5CF4}"/>
              </a:ext>
            </a:extLst>
          </p:cNvPr>
          <p:cNvSpPr/>
          <p:nvPr/>
        </p:nvSpPr>
        <p:spPr>
          <a:xfrm>
            <a:off x="3309592" y="5133531"/>
            <a:ext cx="6258613" cy="1106708"/>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The Most recent addition to the team, Hot Pot Couple focuses on serving</a:t>
            </a:r>
            <a:r>
              <a:rPr lang="en-SG" sz="1600" dirty="0">
                <a:solidFill>
                  <a:schemeClr val="tx1"/>
                </a:solidFill>
              </a:rPr>
              <a:t>Taiwanese-style spicy hotpot and fresh ingredients</a:t>
            </a:r>
            <a:r>
              <a:rPr lang="en-US" sz="1600" dirty="0">
                <a:solidFill>
                  <a:schemeClr val="tx1"/>
                </a:solidFill>
              </a:rPr>
              <a:t>. The design and décor are reminiscent of a traditional Chinese Tea House. </a:t>
            </a:r>
            <a:endParaRPr lang="en-SG" sz="1600" dirty="0">
              <a:solidFill>
                <a:schemeClr val="tx1"/>
              </a:solidFill>
            </a:endParaRPr>
          </a:p>
        </p:txBody>
      </p:sp>
      <p:pic>
        <p:nvPicPr>
          <p:cNvPr id="42" name="Picture 41">
            <a:extLst>
              <a:ext uri="{FF2B5EF4-FFF2-40B4-BE49-F238E27FC236}">
                <a16:creationId xmlns:a16="http://schemas.microsoft.com/office/drawing/2014/main" id="{E85C6F9C-E380-4A87-8C2B-461307D0A421}"/>
              </a:ext>
            </a:extLst>
          </p:cNvPr>
          <p:cNvPicPr>
            <a:picLocks noChangeAspect="1"/>
          </p:cNvPicPr>
          <p:nvPr/>
        </p:nvPicPr>
        <p:blipFill rotWithShape="1">
          <a:blip r:embed="rId4"/>
          <a:srcRect l="7584" t="36289" r="69481" b="32500"/>
          <a:stretch/>
        </p:blipFill>
        <p:spPr>
          <a:xfrm>
            <a:off x="1131448" y="2451907"/>
            <a:ext cx="1158717" cy="886976"/>
          </a:xfrm>
          <a:prstGeom prst="rect">
            <a:avLst/>
          </a:prstGeom>
        </p:spPr>
      </p:pic>
      <p:pic>
        <p:nvPicPr>
          <p:cNvPr id="9220" name="Picture 4" descr="http://www.taihing.com/Product_Photo/images/brands/fisher-farmer/FF1.jpg">
            <a:extLst>
              <a:ext uri="{FF2B5EF4-FFF2-40B4-BE49-F238E27FC236}">
                <a16:creationId xmlns:a16="http://schemas.microsoft.com/office/drawing/2014/main" id="{E2864B57-FBE2-40A1-A5DE-25C2E4CB587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907" b="32646"/>
          <a:stretch/>
        </p:blipFill>
        <p:spPr bwMode="auto">
          <a:xfrm>
            <a:off x="9836086" y="2325976"/>
            <a:ext cx="1897536" cy="1122773"/>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Rounded Corners 54">
            <a:extLst>
              <a:ext uri="{FF2B5EF4-FFF2-40B4-BE49-F238E27FC236}">
                <a16:creationId xmlns:a16="http://schemas.microsoft.com/office/drawing/2014/main" id="{148F8C4D-2E09-4B99-9DC1-0D8A008303C3}"/>
              </a:ext>
            </a:extLst>
          </p:cNvPr>
          <p:cNvSpPr/>
          <p:nvPr/>
        </p:nvSpPr>
        <p:spPr>
          <a:xfrm>
            <a:off x="312656" y="3750453"/>
            <a:ext cx="2796303" cy="1106708"/>
          </a:xfrm>
          <a:prstGeom prst="roundRect">
            <a:avLst/>
          </a:prstGeom>
          <a:solidFill>
            <a:schemeClr val="bg1"/>
          </a:solidFill>
          <a:ln w="28575">
            <a:solidFill>
              <a:srgbClr val="0F20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56" name="Rectangle 55">
            <a:extLst>
              <a:ext uri="{FF2B5EF4-FFF2-40B4-BE49-F238E27FC236}">
                <a16:creationId xmlns:a16="http://schemas.microsoft.com/office/drawing/2014/main" id="{AD6CCACA-5DFF-45F3-ACA5-79FDA1066ED6}"/>
              </a:ext>
            </a:extLst>
          </p:cNvPr>
          <p:cNvSpPr/>
          <p:nvPr/>
        </p:nvSpPr>
        <p:spPr>
          <a:xfrm>
            <a:off x="3309592" y="3750453"/>
            <a:ext cx="6258613" cy="1106708"/>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 Fast Food Canteen where customers are expected to self serve.</a:t>
            </a:r>
            <a:endParaRPr lang="en-SG" sz="1600" dirty="0">
              <a:solidFill>
                <a:schemeClr val="tx1"/>
              </a:solidFill>
            </a:endParaRPr>
          </a:p>
        </p:txBody>
      </p:sp>
      <p:pic>
        <p:nvPicPr>
          <p:cNvPr id="47" name="Picture 46">
            <a:extLst>
              <a:ext uri="{FF2B5EF4-FFF2-40B4-BE49-F238E27FC236}">
                <a16:creationId xmlns:a16="http://schemas.microsoft.com/office/drawing/2014/main" id="{57926097-4884-44D0-BEDB-79B6922D2BB0}"/>
              </a:ext>
            </a:extLst>
          </p:cNvPr>
          <p:cNvPicPr>
            <a:picLocks noChangeAspect="1"/>
          </p:cNvPicPr>
          <p:nvPr/>
        </p:nvPicPr>
        <p:blipFill rotWithShape="1">
          <a:blip r:embed="rId6"/>
          <a:srcRect l="70980" t="36441" r="10928" b="32071"/>
          <a:stretch/>
        </p:blipFill>
        <p:spPr>
          <a:xfrm>
            <a:off x="1182936" y="3799006"/>
            <a:ext cx="1055739" cy="1033520"/>
          </a:xfrm>
          <a:prstGeom prst="rect">
            <a:avLst/>
          </a:prstGeom>
        </p:spPr>
      </p:pic>
      <p:pic>
        <p:nvPicPr>
          <p:cNvPr id="9222" name="Picture 6" descr="http://www.taihing.com/Product_Photo/images/brands/rice-rule/RR3.jpg">
            <a:extLst>
              <a:ext uri="{FF2B5EF4-FFF2-40B4-BE49-F238E27FC236}">
                <a16:creationId xmlns:a16="http://schemas.microsoft.com/office/drawing/2014/main" id="{9C882FCA-2B5F-45F4-A9E8-54988FEF3F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36087" y="3683521"/>
            <a:ext cx="1897536" cy="126564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a:extLst>
              <a:ext uri="{FF2B5EF4-FFF2-40B4-BE49-F238E27FC236}">
                <a16:creationId xmlns:a16="http://schemas.microsoft.com/office/drawing/2014/main" id="{648D60A6-1D32-4DCC-B46E-5330625F077B}"/>
              </a:ext>
            </a:extLst>
          </p:cNvPr>
          <p:cNvPicPr>
            <a:picLocks noChangeAspect="1"/>
          </p:cNvPicPr>
          <p:nvPr/>
        </p:nvPicPr>
        <p:blipFill rotWithShape="1">
          <a:blip r:embed="rId8"/>
          <a:srcRect l="7964" t="43436" r="70851" b="40057"/>
          <a:stretch/>
        </p:blipFill>
        <p:spPr>
          <a:xfrm>
            <a:off x="526015" y="5158864"/>
            <a:ext cx="2350695" cy="1030253"/>
          </a:xfrm>
          <a:prstGeom prst="rect">
            <a:avLst/>
          </a:prstGeom>
        </p:spPr>
      </p:pic>
      <p:pic>
        <p:nvPicPr>
          <p:cNvPr id="9224" name="Picture 8" descr="http://www.taihing.com/Product_Photo/images/brands/hotpotcouple/CP1.jpg">
            <a:extLst>
              <a:ext uri="{FF2B5EF4-FFF2-40B4-BE49-F238E27FC236}">
                <a16:creationId xmlns:a16="http://schemas.microsoft.com/office/drawing/2014/main" id="{B38A6465-1324-404F-AE5A-D6DCCBFF8EE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05286" y="5150280"/>
            <a:ext cx="1897536" cy="106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76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9</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8153194" cy="584775"/>
          </a:xfrm>
          <a:prstGeom prst="rect">
            <a:avLst/>
          </a:prstGeom>
          <a:noFill/>
        </p:spPr>
        <p:txBody>
          <a:bodyPr wrap="none" rtlCol="0">
            <a:spAutoFit/>
          </a:bodyPr>
          <a:lstStyle/>
          <a:p>
            <a:r>
              <a:rPr lang="en-SG" sz="3200" b="1" dirty="0">
                <a:latin typeface="Bahnschrift Light" panose="020B0502040204020203" pitchFamily="34" charset="0"/>
              </a:rPr>
              <a:t>Size of Catering Service Market – Hong Kong</a:t>
            </a:r>
          </a:p>
        </p:txBody>
      </p:sp>
      <p:sp>
        <p:nvSpPr>
          <p:cNvPr id="80" name="Rectangle 79">
            <a:extLst>
              <a:ext uri="{FF2B5EF4-FFF2-40B4-BE49-F238E27FC236}">
                <a16:creationId xmlns:a16="http://schemas.microsoft.com/office/drawing/2014/main" id="{47EDA093-F2CD-405F-A882-CE359CA806AF}"/>
              </a:ext>
            </a:extLst>
          </p:cNvPr>
          <p:cNvSpPr/>
          <p:nvPr/>
        </p:nvSpPr>
        <p:spPr>
          <a:xfrm>
            <a:off x="312655" y="4760539"/>
            <a:ext cx="5673366" cy="1629937"/>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SG" dirty="0">
                <a:solidFill>
                  <a:schemeClr val="tx1"/>
                </a:solidFill>
              </a:rPr>
            </a:br>
            <a:r>
              <a:rPr lang="en-SG" dirty="0">
                <a:solidFill>
                  <a:schemeClr val="tx1"/>
                </a:solidFill>
              </a:rPr>
              <a:t>The Casual Dining Market is the largest in Hong Kong, taking 40.6% of the Catering Service Market, followed by the Fine Dining Sector at ~38%. It is projected to remain this way.</a:t>
            </a:r>
          </a:p>
        </p:txBody>
      </p:sp>
      <p:graphicFrame>
        <p:nvGraphicFramePr>
          <p:cNvPr id="41" name="Chart 40">
            <a:extLst>
              <a:ext uri="{FF2B5EF4-FFF2-40B4-BE49-F238E27FC236}">
                <a16:creationId xmlns:a16="http://schemas.microsoft.com/office/drawing/2014/main" id="{BF8C3361-5775-450E-AF64-95C40DA89AE6}"/>
              </a:ext>
            </a:extLst>
          </p:cNvPr>
          <p:cNvGraphicFramePr>
            <a:graphicFrameLocks/>
          </p:cNvGraphicFramePr>
          <p:nvPr>
            <p:extLst>
              <p:ext uri="{D42A27DB-BD31-4B8C-83A1-F6EECF244321}">
                <p14:modId xmlns:p14="http://schemas.microsoft.com/office/powerpoint/2010/main" val="2731994507"/>
              </p:ext>
            </p:extLst>
          </p:nvPr>
        </p:nvGraphicFramePr>
        <p:xfrm>
          <a:off x="312654" y="1135256"/>
          <a:ext cx="5673365" cy="34040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Chart 41">
            <a:extLst>
              <a:ext uri="{FF2B5EF4-FFF2-40B4-BE49-F238E27FC236}">
                <a16:creationId xmlns:a16="http://schemas.microsoft.com/office/drawing/2014/main" id="{1567F795-9FE5-446D-B55D-43B3FB805F75}"/>
              </a:ext>
            </a:extLst>
          </p:cNvPr>
          <p:cNvGraphicFramePr>
            <a:graphicFrameLocks/>
          </p:cNvGraphicFramePr>
          <p:nvPr>
            <p:extLst>
              <p:ext uri="{D42A27DB-BD31-4B8C-83A1-F6EECF244321}">
                <p14:modId xmlns:p14="http://schemas.microsoft.com/office/powerpoint/2010/main" val="3369714214"/>
              </p:ext>
            </p:extLst>
          </p:nvPr>
        </p:nvGraphicFramePr>
        <p:xfrm>
          <a:off x="6193181" y="1135256"/>
          <a:ext cx="5673365" cy="3404019"/>
        </p:xfrm>
        <a:graphic>
          <a:graphicData uri="http://schemas.openxmlformats.org/drawingml/2006/chart">
            <c:chart xmlns:c="http://schemas.openxmlformats.org/drawingml/2006/chart" xmlns:r="http://schemas.openxmlformats.org/officeDocument/2006/relationships" r:id="rId3"/>
          </a:graphicData>
        </a:graphic>
      </p:graphicFrame>
      <p:sp>
        <p:nvSpPr>
          <p:cNvPr id="72" name="Rectangle 71">
            <a:extLst>
              <a:ext uri="{FF2B5EF4-FFF2-40B4-BE49-F238E27FC236}">
                <a16:creationId xmlns:a16="http://schemas.microsoft.com/office/drawing/2014/main" id="{76241727-97B6-44BD-9A0B-D31ED16172E8}"/>
              </a:ext>
            </a:extLst>
          </p:cNvPr>
          <p:cNvSpPr/>
          <p:nvPr/>
        </p:nvSpPr>
        <p:spPr>
          <a:xfrm>
            <a:off x="312655" y="4749888"/>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Segmentation of Market</a:t>
            </a:r>
          </a:p>
        </p:txBody>
      </p:sp>
      <p:sp>
        <p:nvSpPr>
          <p:cNvPr id="44" name="Rectangle 43">
            <a:extLst>
              <a:ext uri="{FF2B5EF4-FFF2-40B4-BE49-F238E27FC236}">
                <a16:creationId xmlns:a16="http://schemas.microsoft.com/office/drawing/2014/main" id="{3D2C7545-04AF-4A5E-96E2-BE613CE446BA}"/>
              </a:ext>
            </a:extLst>
          </p:cNvPr>
          <p:cNvSpPr/>
          <p:nvPr/>
        </p:nvSpPr>
        <p:spPr>
          <a:xfrm>
            <a:off x="6193182" y="4770967"/>
            <a:ext cx="5673366" cy="1629937"/>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SG" dirty="0">
                <a:solidFill>
                  <a:schemeClr val="tx1"/>
                </a:solidFill>
              </a:rPr>
            </a:br>
            <a:r>
              <a:rPr lang="en-SG" dirty="0">
                <a:solidFill>
                  <a:schemeClr val="tx1"/>
                </a:solidFill>
              </a:rPr>
              <a:t>The Casual Dining Market in Hong Kong is valued at 47.8 billion HKD and is projected to grow at a modest pace of between 3 and 4%. The fastest growing segment would be the Quick Service Restaurant Segment.</a:t>
            </a:r>
          </a:p>
        </p:txBody>
      </p:sp>
      <p:sp>
        <p:nvSpPr>
          <p:cNvPr id="45" name="Rectangle 44">
            <a:extLst>
              <a:ext uri="{FF2B5EF4-FFF2-40B4-BE49-F238E27FC236}">
                <a16:creationId xmlns:a16="http://schemas.microsoft.com/office/drawing/2014/main" id="{CBFD13C3-8B6E-44A8-B453-5A22FDA4E3A1}"/>
              </a:ext>
            </a:extLst>
          </p:cNvPr>
          <p:cNvSpPr/>
          <p:nvPr/>
        </p:nvSpPr>
        <p:spPr>
          <a:xfrm>
            <a:off x="6193182" y="4760316"/>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Market Size and Growth</a:t>
            </a:r>
          </a:p>
        </p:txBody>
      </p:sp>
    </p:spTree>
    <p:extLst>
      <p:ext uri="{BB962C8B-B14F-4D97-AF65-F5344CB8AC3E}">
        <p14:creationId xmlns:p14="http://schemas.microsoft.com/office/powerpoint/2010/main" val="50503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10</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7192995" cy="584775"/>
          </a:xfrm>
          <a:prstGeom prst="rect">
            <a:avLst/>
          </a:prstGeom>
          <a:noFill/>
        </p:spPr>
        <p:txBody>
          <a:bodyPr wrap="none" rtlCol="0">
            <a:spAutoFit/>
          </a:bodyPr>
          <a:lstStyle/>
          <a:p>
            <a:r>
              <a:rPr lang="en-SG" sz="3200" b="1" dirty="0">
                <a:latin typeface="Bahnschrift Light" panose="020B0502040204020203" pitchFamily="34" charset="0"/>
              </a:rPr>
              <a:t>Size of Catering Service Market - China</a:t>
            </a:r>
          </a:p>
        </p:txBody>
      </p:sp>
      <p:sp>
        <p:nvSpPr>
          <p:cNvPr id="80" name="Rectangle 79">
            <a:extLst>
              <a:ext uri="{FF2B5EF4-FFF2-40B4-BE49-F238E27FC236}">
                <a16:creationId xmlns:a16="http://schemas.microsoft.com/office/drawing/2014/main" id="{47EDA093-F2CD-405F-A882-CE359CA806AF}"/>
              </a:ext>
            </a:extLst>
          </p:cNvPr>
          <p:cNvSpPr/>
          <p:nvPr/>
        </p:nvSpPr>
        <p:spPr>
          <a:xfrm>
            <a:off x="312655" y="4760539"/>
            <a:ext cx="5673366" cy="1629937"/>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SG" dirty="0">
                <a:solidFill>
                  <a:schemeClr val="tx1"/>
                </a:solidFill>
              </a:rPr>
            </a:br>
            <a:r>
              <a:rPr lang="en-SG" dirty="0">
                <a:solidFill>
                  <a:schemeClr val="tx1"/>
                </a:solidFill>
              </a:rPr>
              <a:t>The Casual Dining Market is the small in China, taking 11%% of the Catering Service Market, with the Fine Dining Segment taking the top spot. It is projected to improve in the coming years.</a:t>
            </a:r>
          </a:p>
        </p:txBody>
      </p:sp>
      <p:sp>
        <p:nvSpPr>
          <p:cNvPr id="72" name="Rectangle 71">
            <a:extLst>
              <a:ext uri="{FF2B5EF4-FFF2-40B4-BE49-F238E27FC236}">
                <a16:creationId xmlns:a16="http://schemas.microsoft.com/office/drawing/2014/main" id="{76241727-97B6-44BD-9A0B-D31ED16172E8}"/>
              </a:ext>
            </a:extLst>
          </p:cNvPr>
          <p:cNvSpPr/>
          <p:nvPr/>
        </p:nvSpPr>
        <p:spPr>
          <a:xfrm>
            <a:off x="312655" y="4749888"/>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Segmentation of Market</a:t>
            </a:r>
          </a:p>
        </p:txBody>
      </p:sp>
      <p:sp>
        <p:nvSpPr>
          <p:cNvPr id="44" name="Rectangle 43">
            <a:extLst>
              <a:ext uri="{FF2B5EF4-FFF2-40B4-BE49-F238E27FC236}">
                <a16:creationId xmlns:a16="http://schemas.microsoft.com/office/drawing/2014/main" id="{3D2C7545-04AF-4A5E-96E2-BE613CE446BA}"/>
              </a:ext>
            </a:extLst>
          </p:cNvPr>
          <p:cNvSpPr/>
          <p:nvPr/>
        </p:nvSpPr>
        <p:spPr>
          <a:xfrm>
            <a:off x="6193182" y="4770967"/>
            <a:ext cx="5673366" cy="1629937"/>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SG" dirty="0">
                <a:solidFill>
                  <a:schemeClr val="tx1"/>
                </a:solidFill>
              </a:rPr>
            </a:br>
            <a:r>
              <a:rPr lang="en-SG" dirty="0">
                <a:solidFill>
                  <a:schemeClr val="tx1"/>
                </a:solidFill>
              </a:rPr>
              <a:t>The Casual Dining Market in Hong Kong is valued at 484 billion HKD and is projected to grow at an explosive pace of between 8 and 10%. They are expected to be the fastest growing segment, alongside the Quick service segment.</a:t>
            </a:r>
          </a:p>
        </p:txBody>
      </p:sp>
      <p:sp>
        <p:nvSpPr>
          <p:cNvPr id="45" name="Rectangle 44">
            <a:extLst>
              <a:ext uri="{FF2B5EF4-FFF2-40B4-BE49-F238E27FC236}">
                <a16:creationId xmlns:a16="http://schemas.microsoft.com/office/drawing/2014/main" id="{CBFD13C3-8B6E-44A8-B453-5A22FDA4E3A1}"/>
              </a:ext>
            </a:extLst>
          </p:cNvPr>
          <p:cNvSpPr/>
          <p:nvPr/>
        </p:nvSpPr>
        <p:spPr>
          <a:xfrm>
            <a:off x="6193182" y="4760316"/>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Market Size and Growth</a:t>
            </a:r>
          </a:p>
        </p:txBody>
      </p:sp>
      <p:graphicFrame>
        <p:nvGraphicFramePr>
          <p:cNvPr id="43" name="Chart 42">
            <a:extLst>
              <a:ext uri="{FF2B5EF4-FFF2-40B4-BE49-F238E27FC236}">
                <a16:creationId xmlns:a16="http://schemas.microsoft.com/office/drawing/2014/main" id="{C7365E8A-8119-42BB-A99A-A464F5895C03}"/>
              </a:ext>
            </a:extLst>
          </p:cNvPr>
          <p:cNvGraphicFramePr>
            <a:graphicFrameLocks/>
          </p:cNvGraphicFramePr>
          <p:nvPr>
            <p:extLst>
              <p:ext uri="{D42A27DB-BD31-4B8C-83A1-F6EECF244321}">
                <p14:modId xmlns:p14="http://schemas.microsoft.com/office/powerpoint/2010/main" val="1987798686"/>
              </p:ext>
            </p:extLst>
          </p:nvPr>
        </p:nvGraphicFramePr>
        <p:xfrm>
          <a:off x="307963" y="1082968"/>
          <a:ext cx="5893373" cy="34227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6" name="Chart 45">
            <a:extLst>
              <a:ext uri="{FF2B5EF4-FFF2-40B4-BE49-F238E27FC236}">
                <a16:creationId xmlns:a16="http://schemas.microsoft.com/office/drawing/2014/main" id="{91C2C8BB-4C97-4CC7-925E-78545D31D82C}"/>
              </a:ext>
            </a:extLst>
          </p:cNvPr>
          <p:cNvGraphicFramePr>
            <a:graphicFrameLocks/>
          </p:cNvGraphicFramePr>
          <p:nvPr>
            <p:extLst>
              <p:ext uri="{D42A27DB-BD31-4B8C-83A1-F6EECF244321}">
                <p14:modId xmlns:p14="http://schemas.microsoft.com/office/powerpoint/2010/main" val="4287693338"/>
              </p:ext>
            </p:extLst>
          </p:nvPr>
        </p:nvGraphicFramePr>
        <p:xfrm>
          <a:off x="6193182" y="1093979"/>
          <a:ext cx="5686162" cy="34116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1457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11</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7358105" cy="584775"/>
          </a:xfrm>
          <a:prstGeom prst="rect">
            <a:avLst/>
          </a:prstGeom>
          <a:noFill/>
        </p:spPr>
        <p:txBody>
          <a:bodyPr wrap="none" rtlCol="0">
            <a:spAutoFit/>
          </a:bodyPr>
          <a:lstStyle/>
          <a:p>
            <a:r>
              <a:rPr lang="en-SG" sz="3200" b="1" dirty="0">
                <a:latin typeface="Bahnschrift Light" panose="020B0502040204020203" pitchFamily="34" charset="0"/>
              </a:rPr>
              <a:t>Landscape of Casual Dining Market - HK</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High segmentation</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a:latin typeface="Bahnschrift Light" panose="020B0502040204020203" pitchFamily="34" charset="0"/>
              </a:rPr>
              <a:t>Trends in food delivery</a:t>
            </a:r>
            <a:endParaRPr lang="en-SG" sz="1600" dirty="0">
              <a:latin typeface="Bahnschrift Light" panose="020B0502040204020203" pitchFamily="34" charset="0"/>
            </a:endParaRP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5000 casual dining restaurants. Heavily segmented. Top three players generating 8.4% of total revenue. In 2017, Tai Hing was the largest casual dining group in terms of revenue of casual dining restaurants and also number of self-operated restaurants, in Hong Kong. 2</a:t>
            </a:r>
            <a:r>
              <a:rPr lang="en-SG" baseline="30000" dirty="0">
                <a:solidFill>
                  <a:schemeClr val="tx1"/>
                </a:solidFill>
              </a:rPr>
              <a:t>nd</a:t>
            </a:r>
            <a:r>
              <a:rPr lang="en-SG" dirty="0">
                <a:solidFill>
                  <a:schemeClr val="tx1"/>
                </a:solidFill>
              </a:rPr>
              <a:t> group had 2.7% market share Cha </a:t>
            </a:r>
            <a:r>
              <a:rPr lang="en-SG" dirty="0" err="1">
                <a:solidFill>
                  <a:schemeClr val="tx1"/>
                </a:solidFill>
              </a:rPr>
              <a:t>Chaan</a:t>
            </a:r>
            <a:r>
              <a:rPr lang="en-SG" dirty="0">
                <a:solidFill>
                  <a:schemeClr val="tx1"/>
                </a:solidFill>
              </a:rPr>
              <a:t> Teng restaurant listed , 3</a:t>
            </a:r>
            <a:r>
              <a:rPr lang="en-SG" baseline="30000" dirty="0">
                <a:solidFill>
                  <a:schemeClr val="tx1"/>
                </a:solidFill>
              </a:rPr>
              <a:t>rd</a:t>
            </a:r>
            <a:r>
              <a:rPr lang="en-SG" dirty="0">
                <a:solidFill>
                  <a:schemeClr val="tx1"/>
                </a:solidFill>
              </a:rPr>
              <a:t> group had 1.7% market share, operates all forms form casual dining to QSR.</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Food delivery grants customers flexibility in food ordering and venue selection, and therefore enables the casual dining market to reach greater customer base. Food delivery services such as </a:t>
            </a:r>
            <a:r>
              <a:rPr lang="en-SG" dirty="0" err="1">
                <a:solidFill>
                  <a:schemeClr val="tx1"/>
                </a:solidFill>
              </a:rPr>
              <a:t>Foodpanda</a:t>
            </a:r>
            <a:r>
              <a:rPr lang="en-SG" dirty="0">
                <a:solidFill>
                  <a:schemeClr val="tx1"/>
                </a:solidFill>
              </a:rPr>
              <a:t> &amp; </a:t>
            </a:r>
            <a:r>
              <a:rPr lang="en-SG" dirty="0" err="1">
                <a:solidFill>
                  <a:schemeClr val="tx1"/>
                </a:solidFill>
              </a:rPr>
              <a:t>UberEats</a:t>
            </a:r>
            <a:r>
              <a:rPr lang="en-SG" dirty="0">
                <a:solidFill>
                  <a:schemeClr val="tx1"/>
                </a:solidFill>
              </a:rPr>
              <a:t> are becoming increasingly popular among consumers in Hong Kong. More food delivery services providers are partnering with restaurants across different districts, increasing the penetration rate of delivery service.</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a:latin typeface="Bahnschrift Light" panose="020B0502040204020203" pitchFamily="34" charset="0"/>
              </a:rPr>
              <a:t>Popularity of green dining</a:t>
            </a:r>
            <a:endParaRPr lang="en-SG" sz="1600" dirty="0">
              <a:latin typeface="Bahnschrift Light" panose="020B0502040204020203" pitchFamily="34" charset="0"/>
            </a:endParaRP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a:latin typeface="Bahnschrift Light" panose="020B0502040204020203" pitchFamily="34" charset="0"/>
              </a:rPr>
              <a:t>Technology integration</a:t>
            </a:r>
            <a:endParaRPr lang="en-SG" sz="1600" dirty="0">
              <a:latin typeface="Bahnschrift Light" panose="020B0502040204020203" pitchFamily="34" charset="0"/>
            </a:endParaRP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66656"/>
            <a:ext cx="5673364" cy="216007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Consumers in Hong Kong are becoming increasingly aware of the origin of food that they consume. With information circulating on social media regarding to the origin of food ingredients, such as where vegetables are harvested and the methods farmers use to treat live stocks. Therefore increasing number of restaurants in Hong Kong are sourcing sustainable raw food materials product and promoting healthy and organic eating.</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166656"/>
            <a:ext cx="5673364" cy="216008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One example is  the electronic ticketing system that has been adopted by larger chain restaurants in Hong Kong are accessible through the kiosk terminal at the entrance of the restaurant and accessible through mobile application, allowing customers to remotely receive their ticket prior to arriving at the restaurant and also providing the estimated waiting time. This implementation benefits the reception staff to focus on directing customers to an available table.</a:t>
            </a:r>
          </a:p>
        </p:txBody>
      </p:sp>
    </p:spTree>
    <p:extLst>
      <p:ext uri="{BB962C8B-B14F-4D97-AF65-F5344CB8AC3E}">
        <p14:creationId xmlns:p14="http://schemas.microsoft.com/office/powerpoint/2010/main" val="1268367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8343951" cy="584775"/>
          </a:xfrm>
          <a:prstGeom prst="rect">
            <a:avLst/>
          </a:prstGeom>
          <a:noFill/>
        </p:spPr>
        <p:txBody>
          <a:bodyPr wrap="none" rtlCol="0">
            <a:spAutoFit/>
          </a:bodyPr>
          <a:lstStyle/>
          <a:p>
            <a:r>
              <a:rPr lang="en-SG" sz="3200" b="1" dirty="0">
                <a:latin typeface="Bahnschrift Light" panose="020B0502040204020203" pitchFamily="34" charset="0"/>
              </a:rPr>
              <a:t>Growth Drivers for Casual Dining Market - HK</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Rising disposable income</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Sustainable Tourism Market</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According to the IMF, per capita gross national income in Hong Kong is expected to increase with a CAGR of 4.5% till 2023. With the increase in income, the spending on food grows accordingly and more people shift from preparing and having meals at home to dining out. Household expenditure on food in Hong Kong is expected to continue to grow at a CAGR of 3.1%.</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Tourists are one of the targeted customers of casual dining restaurants in Hong Kong. Supportive government policies in promoting tourism leads to the rising number of tourists which supports the growth of casual dining market in Hong Kong. According to the Immigration Department, the total visitor arrivals in Hong Kong realized a CAGR of 1.9% and the upward trend is expected to be maintained.</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Diversified cuisine offerings</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Holistic Dining Experience</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96279"/>
            <a:ext cx="5673364" cy="213045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Hong Kong has always been known as a gourmet’s paradise for an unlimited variety of food and dining from Chinese cuisine, Western cuisine and Asian cuisine. Leading casual dining providers adopt multi-brand strategy and operate chained restaurants to offer diverse cuisine types for both local and tourists in Hong Kong.</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196278"/>
            <a:ext cx="5673364"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Customers are now embracing a more holistic dining experience, from the quality of food to the service and the concepts of the restaurants. The industry is embracing a more comfortable dining environment to attract customers, at competitive prices and good food whilst adopting the concepts that address the concern of customers, such as healthier and seasoned menu offerings.</a:t>
            </a:r>
          </a:p>
        </p:txBody>
      </p:sp>
    </p:spTree>
    <p:extLst>
      <p:ext uri="{BB962C8B-B14F-4D97-AF65-F5344CB8AC3E}">
        <p14:creationId xmlns:p14="http://schemas.microsoft.com/office/powerpoint/2010/main" val="2275902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7258718" cy="584775"/>
          </a:xfrm>
          <a:prstGeom prst="rect">
            <a:avLst/>
          </a:prstGeom>
          <a:noFill/>
        </p:spPr>
        <p:txBody>
          <a:bodyPr wrap="none" rtlCol="0">
            <a:spAutoFit/>
          </a:bodyPr>
          <a:lstStyle/>
          <a:p>
            <a:r>
              <a:rPr lang="en-SG" sz="3200" b="1" dirty="0">
                <a:latin typeface="Bahnschrift Light" panose="020B0502040204020203" pitchFamily="34" charset="0"/>
              </a:rPr>
              <a:t>Landscape of Casual Dining Market- CN</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Prevalence of food delivery platform</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Innovation of product &amp; service</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rising penetration of the mobile internet as well as no-cash payments, has resulted in a strong uptake in food delivery services in China. Along with the cooperation between restaurants and food delivery service providers, the penetration of food delivery service is expected to</a:t>
            </a:r>
          </a:p>
          <a:p>
            <a:pPr algn="ctr"/>
            <a:r>
              <a:rPr lang="en-SG" dirty="0">
                <a:solidFill>
                  <a:schemeClr val="tx1"/>
                </a:solidFill>
              </a:rPr>
              <a:t>grow</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Some casual dining restaurants offer additional service like photo stickers, video games when customers are queuing for the table. New ingredients and dishes are the key to attract customers and maintain their interest in the restaurants.</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Largely Fragmented Industry</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Increasing standardization and expansion</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96279"/>
            <a:ext cx="5673364" cy="213045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Top 5 players account for 0.7% of the market. Tai Hing is one of the leading self-operated casual dining groups in Mainland China in terms of revenue of casual dining restaurants, with a market share of 0.1% of total casual dining market </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196278"/>
            <a:ext cx="5673364"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An increasing number of casual dining restaurant operators begin to expand their store network to enlarge their business and coverage of target customers. An extensive network is likely to increase exposure of the brand. Meanwhile, standardization of products and services is the key to ensure the quality and safety of the dishes, using central kitchens is one example.</a:t>
            </a:r>
          </a:p>
        </p:txBody>
      </p:sp>
    </p:spTree>
    <p:extLst>
      <p:ext uri="{BB962C8B-B14F-4D97-AF65-F5344CB8AC3E}">
        <p14:creationId xmlns:p14="http://schemas.microsoft.com/office/powerpoint/2010/main" val="3855160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8343951" cy="584775"/>
          </a:xfrm>
          <a:prstGeom prst="rect">
            <a:avLst/>
          </a:prstGeom>
          <a:noFill/>
        </p:spPr>
        <p:txBody>
          <a:bodyPr wrap="none" rtlCol="0">
            <a:spAutoFit/>
          </a:bodyPr>
          <a:lstStyle/>
          <a:p>
            <a:r>
              <a:rPr lang="en-SG" sz="3200" b="1" dirty="0">
                <a:latin typeface="Bahnschrift Light" panose="020B0502040204020203" pitchFamily="34" charset="0"/>
              </a:rPr>
              <a:t>Growth Drivers for Casual Dining Market - CN</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a:latin typeface="Bahnschrift Light" panose="020B0502040204020203" pitchFamily="34" charset="0"/>
              </a:rPr>
              <a:t>Increasing per capita disposable income</a:t>
            </a:r>
            <a:endParaRPr lang="en-SG" sz="1600" dirty="0">
              <a:latin typeface="Bahnschrift Light" panose="020B0502040204020203" pitchFamily="34" charset="0"/>
            </a:endParaRP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a:latin typeface="Bahnschrift Light" panose="020B0502040204020203" pitchFamily="34" charset="0"/>
              </a:rPr>
              <a:t>Changing lifestyle</a:t>
            </a:r>
            <a:endParaRPr lang="en-SG" sz="1600" dirty="0">
              <a:latin typeface="Bahnschrift Light" panose="020B0502040204020203" pitchFamily="34" charset="0"/>
            </a:endParaRP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According to the National Bureau of Statistics, the per capita annual disposable income of urban households increased with a CAGR of 7.8% over the past few years and is expected to increase similarly at around 7.6% over the next few years.</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Consumers are gradually changing their lifestyle such as growing habits of dining out. Casual dining restaurants provide diversified types of food with moderate prices, especially theme restaurants which are popular among young customers, are attracting middle to mass customers including white collars and tourists.  </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Diversified dining culture</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a:latin typeface="Bahnschrift Light" panose="020B0502040204020203" pitchFamily="34" charset="0"/>
              </a:rPr>
              <a:t>Development of technology</a:t>
            </a:r>
            <a:endParaRPr lang="en-SG" sz="1600" dirty="0">
              <a:latin typeface="Bahnschrift Light" panose="020B0502040204020203" pitchFamily="34" charset="0"/>
            </a:endParaRP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96279"/>
            <a:ext cx="5673364" cy="213045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Chinese cuisine includes cuisine originating from the diverse regions of China based on the raw materials and ingredients used the method of preparation and cultural differences. In addition to Western cuisine and Asian cuisine, there is emerging number of forms of fusion cuisine. These are expected to expand the market</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196278"/>
            <a:ext cx="5673364"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Technology adoption has accelerated the growth of the</a:t>
            </a:r>
          </a:p>
          <a:p>
            <a:pPr algn="ctr"/>
            <a:r>
              <a:rPr lang="en-SG" dirty="0">
                <a:solidFill>
                  <a:schemeClr val="tx1"/>
                </a:solidFill>
              </a:rPr>
              <a:t>market. New technologies such as automatic ordering and automatic queue management provide a better dining experience for consumers. On the other hand, it has supported the operational management and enables to improve management efficiency through various aspects including seating space optimizing and the supply chain.</a:t>
            </a:r>
          </a:p>
        </p:txBody>
      </p:sp>
    </p:spTree>
    <p:extLst>
      <p:ext uri="{BB962C8B-B14F-4D97-AF65-F5344CB8AC3E}">
        <p14:creationId xmlns:p14="http://schemas.microsoft.com/office/powerpoint/2010/main" val="128707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064989" cy="584775"/>
          </a:xfrm>
          <a:prstGeom prst="rect">
            <a:avLst/>
          </a:prstGeom>
          <a:noFill/>
        </p:spPr>
        <p:txBody>
          <a:bodyPr wrap="none" rtlCol="0">
            <a:spAutoFit/>
          </a:bodyPr>
          <a:lstStyle/>
          <a:p>
            <a:r>
              <a:rPr lang="en-SG" sz="3200" b="1" dirty="0">
                <a:latin typeface="Bahnschrift Light" panose="020B0502040204020203" pitchFamily="34" charset="0"/>
              </a:rPr>
              <a:t>Strengths</a:t>
            </a:r>
          </a:p>
        </p:txBody>
      </p:sp>
      <p:sp>
        <p:nvSpPr>
          <p:cNvPr id="71" name="Rectangle 70">
            <a:extLst>
              <a:ext uri="{FF2B5EF4-FFF2-40B4-BE49-F238E27FC236}">
                <a16:creationId xmlns:a16="http://schemas.microsoft.com/office/drawing/2014/main" id="{D164E290-74AC-4FCA-A172-38AF824D5C85}"/>
              </a:ext>
            </a:extLst>
          </p:cNvPr>
          <p:cNvSpPr/>
          <p:nvPr/>
        </p:nvSpPr>
        <p:spPr>
          <a:xfrm>
            <a:off x="4749915" y="4862150"/>
            <a:ext cx="2912127"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Highly standardised operation</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Automated production and food preparation processes:</a:t>
            </a:r>
          </a:p>
        </p:txBody>
      </p:sp>
      <p:sp>
        <p:nvSpPr>
          <p:cNvPr id="76" name="Rectangle 75">
            <a:extLst>
              <a:ext uri="{FF2B5EF4-FFF2-40B4-BE49-F238E27FC236}">
                <a16:creationId xmlns:a16="http://schemas.microsoft.com/office/drawing/2014/main" id="{F336DB4A-5F05-47FB-BF73-F2A8452E8A29}"/>
              </a:ext>
            </a:extLst>
          </p:cNvPr>
          <p:cNvSpPr/>
          <p:nvPr/>
        </p:nvSpPr>
        <p:spPr>
          <a:xfrm>
            <a:off x="3878190" y="5275252"/>
            <a:ext cx="4655575" cy="104522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Allows the standardisation of key production process of the dishes and maintain a uniformly high quality of the dishes.</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61529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Automated woks with synchronised voice prompt, programmed barbecue pork sauce mixers, programmed</a:t>
            </a:r>
          </a:p>
          <a:p>
            <a:pPr algn="ctr"/>
            <a:r>
              <a:rPr lang="en-SG" dirty="0">
                <a:solidFill>
                  <a:schemeClr val="tx1"/>
                </a:solidFill>
              </a:rPr>
              <a:t>chicken poaching machines and programmed poultry roasting ovens. reduce the skill level required of kitchen staff and minimise repetitive motions and heavy-lifting in cooking processes. Obtained three innovative applications patents for automated food processing machines. Allowed them to hire employees with less skill and experience giving HR more flexibility. </a:t>
            </a:r>
          </a:p>
        </p:txBody>
      </p:sp>
      <p:sp>
        <p:nvSpPr>
          <p:cNvPr id="43" name="Rectangle 42">
            <a:extLst>
              <a:ext uri="{FF2B5EF4-FFF2-40B4-BE49-F238E27FC236}">
                <a16:creationId xmlns:a16="http://schemas.microsoft.com/office/drawing/2014/main" id="{C0BC096D-20B4-47CF-BB31-A5C9BCE17B26}"/>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Centralized Kitchen</a:t>
            </a:r>
          </a:p>
        </p:txBody>
      </p:sp>
      <p:sp>
        <p:nvSpPr>
          <p:cNvPr id="45" name="Rectangle 44">
            <a:extLst>
              <a:ext uri="{FF2B5EF4-FFF2-40B4-BE49-F238E27FC236}">
                <a16:creationId xmlns:a16="http://schemas.microsoft.com/office/drawing/2014/main" id="{E2D9E0F7-D19A-4D85-9A58-36C0E10A1760}"/>
              </a:ext>
            </a:extLst>
          </p:cNvPr>
          <p:cNvSpPr/>
          <p:nvPr/>
        </p:nvSpPr>
        <p:spPr>
          <a:xfrm>
            <a:off x="312656" y="1381329"/>
            <a:ext cx="5673365" cy="26152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Hong Kong Factory supplies 60% of all raw materials, semi-processed or processed food ingredients used in the Hong Kong restaurants. This ensures quality consistency, reduces food wastage, improves space efficiency of restaurants by reducing the kitchen space and storage space required, and reduces workload on restaurant-level chefs in respect of the initial stage of food ingredients processing allowing more focus on the final stages of food preparation. China’s Food Factory is operational of the end of 2018.</a:t>
            </a:r>
          </a:p>
        </p:txBody>
      </p:sp>
      <p:pic>
        <p:nvPicPr>
          <p:cNvPr id="1026" name="Picture 2" descr="Related image">
            <a:extLst>
              <a:ext uri="{FF2B5EF4-FFF2-40B4-BE49-F238E27FC236}">
                <a16:creationId xmlns:a16="http://schemas.microsoft.com/office/drawing/2014/main" id="{B2575200-C862-4D50-8232-16DDDCBD9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655" y="4186484"/>
            <a:ext cx="3143250" cy="2190750"/>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a16="http://schemas.microsoft.com/office/drawing/2014/main" id="{2BA5907B-607A-4BB4-8FB8-14E62A6B8F1B}"/>
              </a:ext>
            </a:extLst>
          </p:cNvPr>
          <p:cNvSpPr/>
          <p:nvPr/>
        </p:nvSpPr>
        <p:spPr>
          <a:xfrm>
            <a:off x="5140360" y="4284119"/>
            <a:ext cx="1968081" cy="344516"/>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Results in</a:t>
            </a:r>
          </a:p>
        </p:txBody>
      </p:sp>
      <p:cxnSp>
        <p:nvCxnSpPr>
          <p:cNvPr id="3" name="Straight Arrow Connector 2">
            <a:extLst>
              <a:ext uri="{FF2B5EF4-FFF2-40B4-BE49-F238E27FC236}">
                <a16:creationId xmlns:a16="http://schemas.microsoft.com/office/drawing/2014/main" id="{D1D0F472-184C-4BD4-B82C-C24266BF10F7}"/>
              </a:ext>
            </a:extLst>
          </p:cNvPr>
          <p:cNvCxnSpPr/>
          <p:nvPr/>
        </p:nvCxnSpPr>
        <p:spPr>
          <a:xfrm>
            <a:off x="7447280" y="4135985"/>
            <a:ext cx="0" cy="5702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B5E9E2B-7E4D-4A97-8338-F6D5DD94CA82}"/>
              </a:ext>
            </a:extLst>
          </p:cNvPr>
          <p:cNvCxnSpPr/>
          <p:nvPr/>
        </p:nvCxnSpPr>
        <p:spPr>
          <a:xfrm>
            <a:off x="4846320" y="4186484"/>
            <a:ext cx="0" cy="5702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A2E013-C1A6-4351-BE56-30F1C1D03A80}"/>
              </a:ext>
            </a:extLst>
          </p:cNvPr>
          <p:cNvPicPr>
            <a:picLocks noChangeAspect="1"/>
          </p:cNvPicPr>
          <p:nvPr/>
        </p:nvPicPr>
        <p:blipFill>
          <a:blip r:embed="rId3"/>
          <a:stretch>
            <a:fillRect/>
          </a:stretch>
        </p:blipFill>
        <p:spPr>
          <a:xfrm>
            <a:off x="8737682" y="4196401"/>
            <a:ext cx="3141661" cy="2170916"/>
          </a:xfrm>
          <a:prstGeom prst="rect">
            <a:avLst/>
          </a:prstGeom>
        </p:spPr>
      </p:pic>
    </p:spTree>
    <p:extLst>
      <p:ext uri="{BB962C8B-B14F-4D97-AF65-F5344CB8AC3E}">
        <p14:creationId xmlns:p14="http://schemas.microsoft.com/office/powerpoint/2010/main" val="1275711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064989" cy="584775"/>
          </a:xfrm>
          <a:prstGeom prst="rect">
            <a:avLst/>
          </a:prstGeom>
          <a:noFill/>
        </p:spPr>
        <p:txBody>
          <a:bodyPr wrap="none" rtlCol="0">
            <a:spAutoFit/>
          </a:bodyPr>
          <a:lstStyle/>
          <a:p>
            <a:r>
              <a:rPr lang="en-SG" sz="3200" b="1" dirty="0">
                <a:latin typeface="Bahnschrift Light" panose="020B0502040204020203" pitchFamily="34" charset="0"/>
              </a:rPr>
              <a:t>Strengths </a:t>
            </a:r>
          </a:p>
        </p:txBody>
      </p:sp>
      <p:sp>
        <p:nvSpPr>
          <p:cNvPr id="65" name="Rectangle 64">
            <a:extLst>
              <a:ext uri="{FF2B5EF4-FFF2-40B4-BE49-F238E27FC236}">
                <a16:creationId xmlns:a16="http://schemas.microsoft.com/office/drawing/2014/main" id="{A21FB3B4-C817-4B70-95E2-E8C38C2CADE3}"/>
              </a:ext>
            </a:extLst>
          </p:cNvPr>
          <p:cNvSpPr/>
          <p:nvPr/>
        </p:nvSpPr>
        <p:spPr>
          <a:xfrm>
            <a:off x="312656" y="3771311"/>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Bargaining Power</a:t>
            </a:r>
          </a:p>
        </p:txBody>
      </p:sp>
      <p:sp>
        <p:nvSpPr>
          <p:cNvPr id="66" name="Rectangle 65">
            <a:extLst>
              <a:ext uri="{FF2B5EF4-FFF2-40B4-BE49-F238E27FC236}">
                <a16:creationId xmlns:a16="http://schemas.microsoft.com/office/drawing/2014/main" id="{78357532-8B64-45B3-9DD5-C5B143BA053D}"/>
              </a:ext>
            </a:extLst>
          </p:cNvPr>
          <p:cNvSpPr/>
          <p:nvPr/>
        </p:nvSpPr>
        <p:spPr>
          <a:xfrm>
            <a:off x="322816" y="4133373"/>
            <a:ext cx="5673364" cy="9380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Higher bargaining power with suppliers and service providers for competitive prices, priority supply and customised ingredients and services.</a:t>
            </a:r>
          </a:p>
        </p:txBody>
      </p:sp>
      <p:sp>
        <p:nvSpPr>
          <p:cNvPr id="67" name="Rectangle 66">
            <a:extLst>
              <a:ext uri="{FF2B5EF4-FFF2-40B4-BE49-F238E27FC236}">
                <a16:creationId xmlns:a16="http://schemas.microsoft.com/office/drawing/2014/main" id="{4DC46C2B-1A58-4A69-A97E-0DF297563222}"/>
              </a:ext>
            </a:extLst>
          </p:cNvPr>
          <p:cNvSpPr/>
          <p:nvPr/>
        </p:nvSpPr>
        <p:spPr>
          <a:xfrm>
            <a:off x="312656" y="5121933"/>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Fast Breakeven Point</a:t>
            </a:r>
          </a:p>
        </p:txBody>
      </p:sp>
      <p:sp>
        <p:nvSpPr>
          <p:cNvPr id="68" name="Rectangle 67">
            <a:extLst>
              <a:ext uri="{FF2B5EF4-FFF2-40B4-BE49-F238E27FC236}">
                <a16:creationId xmlns:a16="http://schemas.microsoft.com/office/drawing/2014/main" id="{61BC0CAD-81C4-4434-92BD-7513F3369C2A}"/>
              </a:ext>
            </a:extLst>
          </p:cNvPr>
          <p:cNvSpPr/>
          <p:nvPr/>
        </p:nvSpPr>
        <p:spPr>
          <a:xfrm>
            <a:off x="312656" y="5490833"/>
            <a:ext cx="5673364" cy="9380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Typical range of breakeven period of restaurants generally range form 2 to 4 months. The typical range of investment payback period of the restaurants is 12 to 26 months. </a:t>
            </a:r>
          </a:p>
        </p:txBody>
      </p:sp>
      <p:sp>
        <p:nvSpPr>
          <p:cNvPr id="69" name="Rectangle 68">
            <a:extLst>
              <a:ext uri="{FF2B5EF4-FFF2-40B4-BE49-F238E27FC236}">
                <a16:creationId xmlns:a16="http://schemas.microsoft.com/office/drawing/2014/main" id="{1C793243-D350-4B46-8165-3C483F80095E}"/>
              </a:ext>
            </a:extLst>
          </p:cNvPr>
          <p:cNvSpPr/>
          <p:nvPr/>
        </p:nvSpPr>
        <p:spPr>
          <a:xfrm>
            <a:off x="302496" y="986048"/>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High Quality Control</a:t>
            </a:r>
          </a:p>
        </p:txBody>
      </p:sp>
      <p:sp>
        <p:nvSpPr>
          <p:cNvPr id="70" name="Rectangle 69">
            <a:extLst>
              <a:ext uri="{FF2B5EF4-FFF2-40B4-BE49-F238E27FC236}">
                <a16:creationId xmlns:a16="http://schemas.microsoft.com/office/drawing/2014/main" id="{B35E6754-FD14-44C8-ABEF-12002E9D152D}"/>
              </a:ext>
            </a:extLst>
          </p:cNvPr>
          <p:cNvSpPr/>
          <p:nvPr/>
        </p:nvSpPr>
        <p:spPr>
          <a:xfrm>
            <a:off x="312656" y="1348110"/>
            <a:ext cx="5673364" cy="9380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Food Factories follow the HAACP standard. Siu Mei production unit was awarded the ISO 22000 certification. Tai Hing implements  the “5-S” management system.</a:t>
            </a:r>
          </a:p>
        </p:txBody>
      </p:sp>
      <p:sp>
        <p:nvSpPr>
          <p:cNvPr id="72" name="Rectangle 71">
            <a:extLst>
              <a:ext uri="{FF2B5EF4-FFF2-40B4-BE49-F238E27FC236}">
                <a16:creationId xmlns:a16="http://schemas.microsoft.com/office/drawing/2014/main" id="{6D395E30-A668-484B-9A77-ECA88E2F3685}"/>
              </a:ext>
            </a:extLst>
          </p:cNvPr>
          <p:cNvSpPr/>
          <p:nvPr/>
        </p:nvSpPr>
        <p:spPr>
          <a:xfrm>
            <a:off x="302496" y="2336670"/>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Ability to Capture Diverse group of customers</a:t>
            </a:r>
          </a:p>
        </p:txBody>
      </p:sp>
      <p:sp>
        <p:nvSpPr>
          <p:cNvPr id="73" name="Rectangle 72">
            <a:extLst>
              <a:ext uri="{FF2B5EF4-FFF2-40B4-BE49-F238E27FC236}">
                <a16:creationId xmlns:a16="http://schemas.microsoft.com/office/drawing/2014/main" id="{D76D8502-57AE-4434-9AD4-E7F0E1C3C3A3}"/>
              </a:ext>
            </a:extLst>
          </p:cNvPr>
          <p:cNvSpPr/>
          <p:nvPr/>
        </p:nvSpPr>
        <p:spPr>
          <a:xfrm>
            <a:off x="302496" y="2705570"/>
            <a:ext cx="5673364" cy="9380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With 3 major cuisines covered, the extensive brand portfolio is able to cater to the everchanging and demanding taste buds of consumers. </a:t>
            </a:r>
          </a:p>
        </p:txBody>
      </p:sp>
      <p:sp>
        <p:nvSpPr>
          <p:cNvPr id="74" name="Rectangle 73">
            <a:extLst>
              <a:ext uri="{FF2B5EF4-FFF2-40B4-BE49-F238E27FC236}">
                <a16:creationId xmlns:a16="http://schemas.microsoft.com/office/drawing/2014/main" id="{740AA362-DEED-4878-ADA0-0293D7F95BFF}"/>
              </a:ext>
            </a:extLst>
          </p:cNvPr>
          <p:cNvSpPr/>
          <p:nvPr/>
        </p:nvSpPr>
        <p:spPr>
          <a:xfrm>
            <a:off x="6205982" y="1337640"/>
            <a:ext cx="5673364" cy="128024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Due to Tai Hing’s strong Brand Recognition, it is able to achieve Stronger leverage in securing favourable terms in</a:t>
            </a:r>
          </a:p>
          <a:p>
            <a:pPr algn="ctr"/>
            <a:r>
              <a:rPr lang="en-SG" dirty="0">
                <a:solidFill>
                  <a:schemeClr val="tx1"/>
                </a:solidFill>
              </a:rPr>
              <a:t>leasing desirable restaurant locations catering for their strategic needs. </a:t>
            </a:r>
          </a:p>
        </p:txBody>
      </p:sp>
      <p:sp>
        <p:nvSpPr>
          <p:cNvPr id="75" name="Rectangle 74">
            <a:extLst>
              <a:ext uri="{FF2B5EF4-FFF2-40B4-BE49-F238E27FC236}">
                <a16:creationId xmlns:a16="http://schemas.microsoft.com/office/drawing/2014/main" id="{D49319B5-BA54-4412-83FE-9B5FA0BF6863}"/>
              </a:ext>
            </a:extLst>
          </p:cNvPr>
          <p:cNvSpPr/>
          <p:nvPr/>
        </p:nvSpPr>
        <p:spPr>
          <a:xfrm>
            <a:off x="6216142" y="983555"/>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Securing Prime Locations</a:t>
            </a:r>
          </a:p>
        </p:txBody>
      </p:sp>
      <p:sp>
        <p:nvSpPr>
          <p:cNvPr id="77" name="Rectangle 76">
            <a:extLst>
              <a:ext uri="{FF2B5EF4-FFF2-40B4-BE49-F238E27FC236}">
                <a16:creationId xmlns:a16="http://schemas.microsoft.com/office/drawing/2014/main" id="{60629214-FF6E-4FD5-AACD-1E119BE3AB9A}"/>
              </a:ext>
            </a:extLst>
          </p:cNvPr>
          <p:cNvSpPr/>
          <p:nvPr/>
        </p:nvSpPr>
        <p:spPr>
          <a:xfrm>
            <a:off x="6205982" y="3078862"/>
            <a:ext cx="5673364" cy="335565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Tai Hing’s strengths allows it to have a Replicable Operation Model, while taking experiences gained from one business and transferring to another chain.</a:t>
            </a:r>
          </a:p>
          <a:p>
            <a:pPr algn="ctr"/>
            <a:br>
              <a:rPr lang="en-SG" dirty="0">
                <a:solidFill>
                  <a:schemeClr val="tx1"/>
                </a:solidFill>
              </a:rPr>
            </a:br>
            <a:r>
              <a:rPr lang="en-SG" dirty="0">
                <a:solidFill>
                  <a:schemeClr val="tx1"/>
                </a:solidFill>
              </a:rPr>
              <a:t>1) Maximises the profitability</a:t>
            </a:r>
            <a:br>
              <a:rPr lang="en-SG" dirty="0">
                <a:solidFill>
                  <a:schemeClr val="tx1"/>
                </a:solidFill>
              </a:rPr>
            </a:br>
            <a:r>
              <a:rPr lang="en-SG" dirty="0">
                <a:solidFill>
                  <a:schemeClr val="tx1"/>
                </a:solidFill>
              </a:rPr>
              <a:t>2) Achieve economies of scale</a:t>
            </a:r>
            <a:br>
              <a:rPr lang="en-SG" dirty="0">
                <a:solidFill>
                  <a:schemeClr val="tx1"/>
                </a:solidFill>
              </a:rPr>
            </a:br>
            <a:r>
              <a:rPr lang="en-SG" dirty="0">
                <a:solidFill>
                  <a:schemeClr val="tx1"/>
                </a:solidFill>
              </a:rPr>
              <a:t>3) Establish a scalable business model</a:t>
            </a:r>
            <a:br>
              <a:rPr lang="en-SG" dirty="0">
                <a:solidFill>
                  <a:schemeClr val="tx1"/>
                </a:solidFill>
              </a:rPr>
            </a:br>
            <a:r>
              <a:rPr lang="en-SG" dirty="0">
                <a:solidFill>
                  <a:schemeClr val="tx1"/>
                </a:solidFill>
              </a:rPr>
              <a:t>4) Ensure consistency in dish portion and quality</a:t>
            </a:r>
            <a:br>
              <a:rPr lang="en-SG" dirty="0">
                <a:solidFill>
                  <a:schemeClr val="tx1"/>
                </a:solidFill>
              </a:rPr>
            </a:br>
            <a:r>
              <a:rPr lang="en-SG" dirty="0">
                <a:solidFill>
                  <a:schemeClr val="tx1"/>
                </a:solidFill>
              </a:rPr>
              <a:t>5) Control Operational Costs</a:t>
            </a:r>
            <a:br>
              <a:rPr lang="en-SG" dirty="0">
                <a:solidFill>
                  <a:schemeClr val="tx1"/>
                </a:solidFill>
              </a:rPr>
            </a:br>
            <a:r>
              <a:rPr lang="en-SG" dirty="0">
                <a:solidFill>
                  <a:schemeClr val="tx1"/>
                </a:solidFill>
              </a:rPr>
              <a:t>6) Create a safer and healthier working environment</a:t>
            </a:r>
            <a:br>
              <a:rPr lang="en-SG" dirty="0">
                <a:solidFill>
                  <a:schemeClr val="tx1"/>
                </a:solidFill>
              </a:rPr>
            </a:br>
            <a:r>
              <a:rPr lang="en-SG" dirty="0">
                <a:solidFill>
                  <a:schemeClr val="tx1"/>
                </a:solidFill>
              </a:rPr>
              <a:t>7) Easier recruitment and retention of experienced management and other staff</a:t>
            </a:r>
          </a:p>
        </p:txBody>
      </p:sp>
      <p:sp>
        <p:nvSpPr>
          <p:cNvPr id="78" name="Rectangle 77">
            <a:extLst>
              <a:ext uri="{FF2B5EF4-FFF2-40B4-BE49-F238E27FC236}">
                <a16:creationId xmlns:a16="http://schemas.microsoft.com/office/drawing/2014/main" id="{D97912AD-0141-48F6-A366-8AB3757CB8CF}"/>
              </a:ext>
            </a:extLst>
          </p:cNvPr>
          <p:cNvSpPr/>
          <p:nvPr/>
        </p:nvSpPr>
        <p:spPr>
          <a:xfrm>
            <a:off x="6205982" y="2721377"/>
            <a:ext cx="5673363" cy="252978"/>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Benefits of strengths mentioned</a:t>
            </a:r>
          </a:p>
        </p:txBody>
      </p:sp>
    </p:spTree>
    <p:extLst>
      <p:ext uri="{BB962C8B-B14F-4D97-AF65-F5344CB8AC3E}">
        <p14:creationId xmlns:p14="http://schemas.microsoft.com/office/powerpoint/2010/main" val="2561895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17</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5921814" cy="584775"/>
          </a:xfrm>
          <a:prstGeom prst="rect">
            <a:avLst/>
          </a:prstGeom>
          <a:noFill/>
        </p:spPr>
        <p:txBody>
          <a:bodyPr wrap="none" rtlCol="0">
            <a:spAutoFit/>
          </a:bodyPr>
          <a:lstStyle/>
          <a:p>
            <a:r>
              <a:rPr lang="en-SG" sz="3200" b="1" dirty="0">
                <a:latin typeface="Bahnschrift Light" panose="020B0502040204020203" pitchFamily="34" charset="0"/>
              </a:rPr>
              <a:t>Opportunities &amp; Growth in China</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6677424" cy="263801"/>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Strong Presence in China</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6677424"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Starting in 2004, Tai Hing now has 58 restaurants in Mainland China, mostly under the brands “Tai Hing”, “</a:t>
            </a:r>
            <a:r>
              <a:rPr lang="en-SG" dirty="0" err="1">
                <a:solidFill>
                  <a:schemeClr val="tx1"/>
                </a:solidFill>
              </a:rPr>
              <a:t>TeaWood</a:t>
            </a:r>
            <a:r>
              <a:rPr lang="en-SG" dirty="0">
                <a:solidFill>
                  <a:schemeClr val="tx1"/>
                </a:solidFill>
              </a:rPr>
              <a:t>”, “Trusty Congee King” and “Pho Le”. They operate in 12 cities including Shenzhen, Beijing, Shanghai, Guangzhou, Shenyang, Hangzhou and Tianjin. Tai Hing ranked second in terms of revenue in the self-operated casual dining market in Mainland China in 2017.</a:t>
            </a:r>
          </a:p>
        </p:txBody>
      </p:sp>
      <p:sp>
        <p:nvSpPr>
          <p:cNvPr id="45" name="Rectangle 44">
            <a:extLst>
              <a:ext uri="{FF2B5EF4-FFF2-40B4-BE49-F238E27FC236}">
                <a16:creationId xmlns:a16="http://schemas.microsoft.com/office/drawing/2014/main" id="{E280AEF7-F050-48C7-BDF8-6859EC5EDC0D}"/>
              </a:ext>
            </a:extLst>
          </p:cNvPr>
          <p:cNvSpPr/>
          <p:nvPr/>
        </p:nvSpPr>
        <p:spPr>
          <a:xfrm>
            <a:off x="314231" y="3753205"/>
            <a:ext cx="6675604" cy="253199"/>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Increasing Capacity</a:t>
            </a:r>
          </a:p>
        </p:txBody>
      </p:sp>
      <p:sp>
        <p:nvSpPr>
          <p:cNvPr id="47" name="Rectangle 46">
            <a:extLst>
              <a:ext uri="{FF2B5EF4-FFF2-40B4-BE49-F238E27FC236}">
                <a16:creationId xmlns:a16="http://schemas.microsoft.com/office/drawing/2014/main" id="{AD224254-DA82-464A-8F52-DD23D8834FFD}"/>
              </a:ext>
            </a:extLst>
          </p:cNvPr>
          <p:cNvSpPr/>
          <p:nvPr/>
        </p:nvSpPr>
        <p:spPr>
          <a:xfrm>
            <a:off x="314230" y="4196278"/>
            <a:ext cx="6675603"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14 years of operation in the Mainland China has allowed the team to have accumulated knowledge and experience in identifying business opportunities and developed a restaurant operation model that suits the consumption pattern of the Mainland Chinese. To maximise the benefits of the solid foundation established, a Food Factory has been recently set up and commenced, able to support up to 200 restaurants. Giving them capacity from the 58 they have now.</a:t>
            </a:r>
          </a:p>
        </p:txBody>
      </p:sp>
      <p:pic>
        <p:nvPicPr>
          <p:cNvPr id="2" name="Picture 1">
            <a:extLst>
              <a:ext uri="{FF2B5EF4-FFF2-40B4-BE49-F238E27FC236}">
                <a16:creationId xmlns:a16="http://schemas.microsoft.com/office/drawing/2014/main" id="{70563F53-8A8E-4E5C-840D-2B78141FE456}"/>
              </a:ext>
            </a:extLst>
          </p:cNvPr>
          <p:cNvPicPr>
            <a:picLocks noChangeAspect="1"/>
          </p:cNvPicPr>
          <p:nvPr/>
        </p:nvPicPr>
        <p:blipFill>
          <a:blip r:embed="rId2"/>
          <a:stretch>
            <a:fillRect/>
          </a:stretch>
        </p:blipFill>
        <p:spPr>
          <a:xfrm>
            <a:off x="7213600" y="2166884"/>
            <a:ext cx="4664169" cy="2798501"/>
          </a:xfrm>
          <a:prstGeom prst="rect">
            <a:avLst/>
          </a:prstGeom>
        </p:spPr>
      </p:pic>
    </p:spTree>
    <p:extLst>
      <p:ext uri="{BB962C8B-B14F-4D97-AF65-F5344CB8AC3E}">
        <p14:creationId xmlns:p14="http://schemas.microsoft.com/office/powerpoint/2010/main" val="543250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18</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5303055" cy="584775"/>
          </a:xfrm>
          <a:prstGeom prst="rect">
            <a:avLst/>
          </a:prstGeom>
          <a:noFill/>
        </p:spPr>
        <p:txBody>
          <a:bodyPr wrap="none" rtlCol="0">
            <a:spAutoFit/>
          </a:bodyPr>
          <a:lstStyle/>
          <a:p>
            <a:r>
              <a:rPr lang="en-SG" sz="3200" b="1" dirty="0">
                <a:latin typeface="Bahnschrift Light" panose="020B0502040204020203" pitchFamily="34" charset="0"/>
              </a:rPr>
              <a:t>Forward Looking Strategies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6370949" cy="263801"/>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Hong Kong</a:t>
            </a:r>
          </a:p>
        </p:txBody>
      </p:sp>
      <p:sp>
        <p:nvSpPr>
          <p:cNvPr id="76" name="Rectangle 75">
            <a:extLst>
              <a:ext uri="{FF2B5EF4-FFF2-40B4-BE49-F238E27FC236}">
                <a16:creationId xmlns:a16="http://schemas.microsoft.com/office/drawing/2014/main" id="{F336DB4A-5F05-47FB-BF73-F2A8452E8A29}"/>
              </a:ext>
            </a:extLst>
          </p:cNvPr>
          <p:cNvSpPr/>
          <p:nvPr/>
        </p:nvSpPr>
        <p:spPr>
          <a:xfrm>
            <a:off x="312655" y="1381330"/>
            <a:ext cx="6370949" cy="276629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1) </a:t>
            </a:r>
            <a:r>
              <a:rPr lang="en-SG" u="sng" dirty="0">
                <a:solidFill>
                  <a:schemeClr val="tx1"/>
                </a:solidFill>
              </a:rPr>
              <a:t>Developing new brands</a:t>
            </a:r>
            <a:br>
              <a:rPr lang="en-SG" u="sng" dirty="0">
                <a:solidFill>
                  <a:schemeClr val="tx1"/>
                </a:solidFill>
              </a:rPr>
            </a:br>
            <a:r>
              <a:rPr lang="en-SG" dirty="0">
                <a:solidFill>
                  <a:schemeClr val="tx1"/>
                </a:solidFill>
              </a:rPr>
              <a:t> Launching of new restaurants offering cuisines that are different from existing offerings. “Hot Pot Couple”, which serves Taiwanese Spicy Hotpot has been opened. There are also plans to open a restaurant which would serve  sophisticated Cha </a:t>
            </a:r>
            <a:r>
              <a:rPr lang="en-SG" dirty="0" err="1">
                <a:solidFill>
                  <a:schemeClr val="tx1"/>
                </a:solidFill>
              </a:rPr>
              <a:t>Chaan</a:t>
            </a:r>
            <a:r>
              <a:rPr lang="en-SG" dirty="0">
                <a:solidFill>
                  <a:schemeClr val="tx1"/>
                </a:solidFill>
              </a:rPr>
              <a:t> Teng style delicacies. 2 of these restaurants are expected to be opened.</a:t>
            </a:r>
            <a:br>
              <a:rPr lang="en-SG" dirty="0">
                <a:solidFill>
                  <a:schemeClr val="tx1"/>
                </a:solidFill>
              </a:rPr>
            </a:br>
            <a:br>
              <a:rPr lang="en-SG" dirty="0">
                <a:solidFill>
                  <a:schemeClr val="tx1"/>
                </a:solidFill>
              </a:rPr>
            </a:br>
            <a:r>
              <a:rPr lang="en-SG" u="sng" dirty="0">
                <a:solidFill>
                  <a:schemeClr val="tx1"/>
                </a:solidFill>
              </a:rPr>
              <a:t>2) Increase penetration of current brands</a:t>
            </a:r>
            <a:br>
              <a:rPr lang="en-SG" dirty="0">
                <a:solidFill>
                  <a:schemeClr val="tx1"/>
                </a:solidFill>
              </a:rPr>
            </a:br>
            <a:r>
              <a:rPr lang="en-SG" dirty="0">
                <a:solidFill>
                  <a:schemeClr val="tx1"/>
                </a:solidFill>
              </a:rPr>
              <a:t>There are plans to open new restaurants under Hai Ting’s existing brands. Specifically 18, 19 &amp; 20 expected in 2019, 2020 and 2021.</a:t>
            </a:r>
          </a:p>
        </p:txBody>
      </p:sp>
      <p:sp>
        <p:nvSpPr>
          <p:cNvPr id="46" name="Rectangle 45">
            <a:extLst>
              <a:ext uri="{FF2B5EF4-FFF2-40B4-BE49-F238E27FC236}">
                <a16:creationId xmlns:a16="http://schemas.microsoft.com/office/drawing/2014/main" id="{652E32E9-BC77-4665-9A6D-76378619D493}"/>
              </a:ext>
            </a:extLst>
          </p:cNvPr>
          <p:cNvSpPr/>
          <p:nvPr/>
        </p:nvSpPr>
        <p:spPr>
          <a:xfrm>
            <a:off x="6806153" y="989801"/>
            <a:ext cx="5073192" cy="269708"/>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China</a:t>
            </a:r>
          </a:p>
        </p:txBody>
      </p:sp>
      <p:sp>
        <p:nvSpPr>
          <p:cNvPr id="48" name="Rectangle 47">
            <a:extLst>
              <a:ext uri="{FF2B5EF4-FFF2-40B4-BE49-F238E27FC236}">
                <a16:creationId xmlns:a16="http://schemas.microsoft.com/office/drawing/2014/main" id="{FBB9055A-0187-4FE6-8291-DBAEBE2CB819}"/>
              </a:ext>
            </a:extLst>
          </p:cNvPr>
          <p:cNvSpPr/>
          <p:nvPr/>
        </p:nvSpPr>
        <p:spPr>
          <a:xfrm>
            <a:off x="6806153" y="1381329"/>
            <a:ext cx="5073190" cy="499302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1) There are plans to open 11-13 stores yearly between 2019 and 2021 to enhance market penetration, with the focus on first-tier cities and the greater bay area. </a:t>
            </a:r>
            <a:br>
              <a:rPr lang="en-SG" dirty="0">
                <a:solidFill>
                  <a:schemeClr val="tx1"/>
                </a:solidFill>
              </a:rPr>
            </a:br>
            <a:br>
              <a:rPr lang="en-SG" dirty="0">
                <a:solidFill>
                  <a:schemeClr val="tx1"/>
                </a:solidFill>
              </a:rPr>
            </a:br>
            <a:r>
              <a:rPr lang="en-SG" dirty="0">
                <a:solidFill>
                  <a:schemeClr val="tx1"/>
                </a:solidFill>
              </a:rPr>
              <a:t>2) Mainland China restaurants have been running with their respective standalone kitchens previously without the support of the central kitchens. Hence the benefits are yet to be reflected. </a:t>
            </a:r>
            <a:br>
              <a:rPr lang="en-SG" dirty="0">
                <a:solidFill>
                  <a:schemeClr val="tx1"/>
                </a:solidFill>
              </a:rPr>
            </a:br>
            <a:br>
              <a:rPr lang="en-SG" dirty="0">
                <a:solidFill>
                  <a:schemeClr val="tx1"/>
                </a:solidFill>
              </a:rPr>
            </a:br>
            <a:r>
              <a:rPr lang="en-SG" dirty="0">
                <a:solidFill>
                  <a:schemeClr val="tx1"/>
                </a:solidFill>
              </a:rPr>
              <a:t>3) Continuous refinement of the brands retail concept, which includes, tailoring the menu items to cater for the taste preferences of the locals, adjusting the restaurant size and restaurant locations to better capture our target customers and taking a better balance between the marketing effect and the rental cost of the restaurant premises.</a:t>
            </a:r>
          </a:p>
        </p:txBody>
      </p:sp>
      <p:sp>
        <p:nvSpPr>
          <p:cNvPr id="49" name="Rectangle 48">
            <a:extLst>
              <a:ext uri="{FF2B5EF4-FFF2-40B4-BE49-F238E27FC236}">
                <a16:creationId xmlns:a16="http://schemas.microsoft.com/office/drawing/2014/main" id="{FF706467-FC0C-49B3-BF82-44C8C21A038C}"/>
              </a:ext>
            </a:extLst>
          </p:cNvPr>
          <p:cNvSpPr/>
          <p:nvPr/>
        </p:nvSpPr>
        <p:spPr>
          <a:xfrm>
            <a:off x="312655" y="4245497"/>
            <a:ext cx="6370948" cy="263801"/>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Taiwan</a:t>
            </a:r>
          </a:p>
        </p:txBody>
      </p:sp>
      <p:sp>
        <p:nvSpPr>
          <p:cNvPr id="50" name="Rectangle 49">
            <a:extLst>
              <a:ext uri="{FF2B5EF4-FFF2-40B4-BE49-F238E27FC236}">
                <a16:creationId xmlns:a16="http://schemas.microsoft.com/office/drawing/2014/main" id="{832521C1-96BA-433D-89A4-FE5148CD8D80}"/>
              </a:ext>
            </a:extLst>
          </p:cNvPr>
          <p:cNvSpPr/>
          <p:nvPr/>
        </p:nvSpPr>
        <p:spPr>
          <a:xfrm>
            <a:off x="312656" y="4607170"/>
            <a:ext cx="6370948" cy="182494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With Taiwan’s catering service market expected to grow at a CAGR of 8% till 2022, there are plans to open 1 to 3 restaurant form 2019 to 2021.</a:t>
            </a:r>
            <a:br>
              <a:rPr lang="en-SG" dirty="0">
                <a:solidFill>
                  <a:schemeClr val="tx1"/>
                </a:solidFill>
              </a:rPr>
            </a:br>
            <a:br>
              <a:rPr lang="en-SG" dirty="0">
                <a:solidFill>
                  <a:schemeClr val="tx1"/>
                </a:solidFill>
              </a:rPr>
            </a:br>
            <a:r>
              <a:rPr lang="en-SG" dirty="0">
                <a:solidFill>
                  <a:schemeClr val="tx1"/>
                </a:solidFill>
              </a:rPr>
              <a:t>Tai Hing has entered into the Taiwan Joint Venture Agreement to set up a joint venture company to open and operate restaurants.</a:t>
            </a:r>
          </a:p>
        </p:txBody>
      </p:sp>
    </p:spTree>
    <p:extLst>
      <p:ext uri="{BB962C8B-B14F-4D97-AF65-F5344CB8AC3E}">
        <p14:creationId xmlns:p14="http://schemas.microsoft.com/office/powerpoint/2010/main" val="1850501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19</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907113" cy="584775"/>
          </a:xfrm>
          <a:prstGeom prst="rect">
            <a:avLst/>
          </a:prstGeom>
          <a:noFill/>
        </p:spPr>
        <p:txBody>
          <a:bodyPr wrap="none" rtlCol="0">
            <a:spAutoFit/>
          </a:bodyPr>
          <a:lstStyle/>
          <a:p>
            <a:r>
              <a:rPr lang="en-US" sz="3200" b="1" dirty="0">
                <a:latin typeface="Bahnschrift Light" panose="020B0502040204020203" pitchFamily="34" charset="0"/>
              </a:rPr>
              <a:t>G</a:t>
            </a:r>
            <a:r>
              <a:rPr lang="en-SG" sz="3200" b="1" dirty="0">
                <a:latin typeface="Bahnschrift Light" panose="020B0502040204020203" pitchFamily="34" charset="0"/>
              </a:rPr>
              <a:t>eography of Restaurants</a:t>
            </a:r>
          </a:p>
        </p:txBody>
      </p:sp>
      <p:pic>
        <p:nvPicPr>
          <p:cNvPr id="2" name="Picture 1">
            <a:extLst>
              <a:ext uri="{FF2B5EF4-FFF2-40B4-BE49-F238E27FC236}">
                <a16:creationId xmlns:a16="http://schemas.microsoft.com/office/drawing/2014/main" id="{993A9619-B182-41C1-B314-C1F70BECA2B6}"/>
              </a:ext>
            </a:extLst>
          </p:cNvPr>
          <p:cNvPicPr>
            <a:picLocks noChangeAspect="1"/>
          </p:cNvPicPr>
          <p:nvPr/>
        </p:nvPicPr>
        <p:blipFill rotWithShape="1">
          <a:blip r:embed="rId2"/>
          <a:srcRect l="11134" t="20207" r="13506" b="6102"/>
          <a:stretch/>
        </p:blipFill>
        <p:spPr>
          <a:xfrm>
            <a:off x="1502031" y="1182738"/>
            <a:ext cx="9187938" cy="5053789"/>
          </a:xfrm>
          <a:prstGeom prst="rect">
            <a:avLst/>
          </a:prstGeom>
        </p:spPr>
      </p:pic>
    </p:spTree>
    <p:extLst>
      <p:ext uri="{BB962C8B-B14F-4D97-AF65-F5344CB8AC3E}">
        <p14:creationId xmlns:p14="http://schemas.microsoft.com/office/powerpoint/2010/main" val="2798713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20</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907113" cy="584775"/>
          </a:xfrm>
          <a:prstGeom prst="rect">
            <a:avLst/>
          </a:prstGeom>
          <a:noFill/>
        </p:spPr>
        <p:txBody>
          <a:bodyPr wrap="none" rtlCol="0">
            <a:spAutoFit/>
          </a:bodyPr>
          <a:lstStyle/>
          <a:p>
            <a:r>
              <a:rPr lang="en-US" sz="3200" b="1" dirty="0">
                <a:latin typeface="Bahnschrift Light" panose="020B0502040204020203" pitchFamily="34" charset="0"/>
              </a:rPr>
              <a:t>G</a:t>
            </a:r>
            <a:r>
              <a:rPr lang="en-SG" sz="3200" b="1" dirty="0">
                <a:latin typeface="Bahnschrift Light" panose="020B0502040204020203" pitchFamily="34" charset="0"/>
              </a:rPr>
              <a:t>eography of Restaurants</a:t>
            </a:r>
          </a:p>
        </p:txBody>
      </p:sp>
      <p:pic>
        <p:nvPicPr>
          <p:cNvPr id="3" name="Picture 2">
            <a:extLst>
              <a:ext uri="{FF2B5EF4-FFF2-40B4-BE49-F238E27FC236}">
                <a16:creationId xmlns:a16="http://schemas.microsoft.com/office/drawing/2014/main" id="{47A78A78-14F4-4CCB-BB10-689A717DE55E}"/>
              </a:ext>
            </a:extLst>
          </p:cNvPr>
          <p:cNvPicPr>
            <a:picLocks noChangeAspect="1"/>
          </p:cNvPicPr>
          <p:nvPr/>
        </p:nvPicPr>
        <p:blipFill rotWithShape="1">
          <a:blip r:embed="rId2"/>
          <a:srcRect l="13608" t="14978" r="17434" b="7461"/>
          <a:stretch/>
        </p:blipFill>
        <p:spPr>
          <a:xfrm>
            <a:off x="1874870" y="1027192"/>
            <a:ext cx="8407342" cy="5319167"/>
          </a:xfrm>
          <a:prstGeom prst="rect">
            <a:avLst/>
          </a:prstGeom>
        </p:spPr>
      </p:pic>
    </p:spTree>
    <p:extLst>
      <p:ext uri="{BB962C8B-B14F-4D97-AF65-F5344CB8AC3E}">
        <p14:creationId xmlns:p14="http://schemas.microsoft.com/office/powerpoint/2010/main" val="2585472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21</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571264" cy="584775"/>
          </a:xfrm>
          <a:prstGeom prst="rect">
            <a:avLst/>
          </a:prstGeom>
          <a:noFill/>
        </p:spPr>
        <p:txBody>
          <a:bodyPr wrap="none" rtlCol="0">
            <a:spAutoFit/>
          </a:bodyPr>
          <a:lstStyle/>
          <a:p>
            <a:r>
              <a:rPr lang="en-SG" sz="3200" b="1" dirty="0">
                <a:latin typeface="Bahnschrift Light" panose="020B0502040204020203" pitchFamily="34" charset="0"/>
              </a:rPr>
              <a:t>Threats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Increasing costs in Hong Kong</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a:latin typeface="Bahnschrift Light" panose="020B0502040204020203" pitchFamily="34" charset="0"/>
              </a:rPr>
              <a:t>Fierce competition among restaurants</a:t>
            </a:r>
            <a:endParaRPr lang="en-SG" sz="1600" dirty="0">
              <a:latin typeface="Bahnschrift Light" panose="020B0502040204020203" pitchFamily="34" charset="0"/>
            </a:endParaRP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5673365" cy="494540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Ever since the Statutory Minimum Wage came in effect in 2011, the amount of minimum wage has been reviewed for 3 times. Moreover, the rising cost of raw materials such as meat and vegetables due to inflation creates significant pressure for restaurant operators to maintain their businesses. It is forecasted that the food price index of major raw materials in Hong Kong would grow at a CAGR of approximately 3.5% from 2017 to 2022.</a:t>
            </a:r>
            <a:br>
              <a:rPr lang="en-SG" dirty="0">
                <a:solidFill>
                  <a:schemeClr val="tx1"/>
                </a:solidFill>
              </a:rPr>
            </a:br>
            <a:br>
              <a:rPr lang="en-SG" dirty="0">
                <a:solidFill>
                  <a:schemeClr val="tx1"/>
                </a:solidFill>
              </a:rPr>
            </a:br>
            <a:r>
              <a:rPr lang="en-SG" dirty="0">
                <a:solidFill>
                  <a:schemeClr val="tx1"/>
                </a:solidFill>
              </a:rPr>
              <a:t>The average monthly salary of employees in casual dining market in Hong Kong increased from HK$10,000 in 2013 to HK$12,400 in 2017, representing a CAGR of 5.5%. The new statutory minimum wage of HK$37.5 will come into effect from May 2019. According to the Rating and Valuation Department of Hong Kong, the average monthly rents for retail premises in Hong Kong recorded a CAGR of approximately 0.2%.</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81330"/>
            <a:ext cx="5673364" cy="218200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Customers’ preferences are constantly evolving. There has been higher expectations from consumers in the overall dining experience. Therefore restaurants are required to take initiatives, namely promotional campaigns, refurbishment of decoration and innovation of menu offerings, in order to stand out. Those unable to adapt to changes in consumers tastes will be left out.</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Increasing costs in China</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196278"/>
            <a:ext cx="5673364"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According to the National Bureau of Statistics, In China, the average annual salary of  Employees in Catering Service Market is expected to grow at 7.5%, up from the previous years of 7.1%. Fortunately, the Consumer Price Index of Food and Major Raw Materials is expected to remain stable and flat. The average monthly rents of shopping </a:t>
            </a:r>
            <a:r>
              <a:rPr lang="en-SG" dirty="0" err="1">
                <a:solidFill>
                  <a:schemeClr val="tx1"/>
                </a:solidFill>
              </a:rPr>
              <a:t>centers</a:t>
            </a:r>
            <a:r>
              <a:rPr lang="en-SG" dirty="0">
                <a:solidFill>
                  <a:schemeClr val="tx1"/>
                </a:solidFill>
              </a:rPr>
              <a:t> in the first - tier cities are forecasted to keep an upward trend of between 1 to 3%.</a:t>
            </a:r>
          </a:p>
        </p:txBody>
      </p:sp>
    </p:spTree>
    <p:extLst>
      <p:ext uri="{BB962C8B-B14F-4D97-AF65-F5344CB8AC3E}">
        <p14:creationId xmlns:p14="http://schemas.microsoft.com/office/powerpoint/2010/main" val="1070904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595309" cy="584775"/>
          </a:xfrm>
          <a:prstGeom prst="rect">
            <a:avLst/>
          </a:prstGeom>
          <a:noFill/>
        </p:spPr>
        <p:txBody>
          <a:bodyPr wrap="none" rtlCol="0">
            <a:spAutoFit/>
          </a:bodyPr>
          <a:lstStyle/>
          <a:p>
            <a:r>
              <a:rPr lang="en-SG" sz="3200" b="1" dirty="0">
                <a:latin typeface="Bahnschrift Light" panose="020B0502040204020203" pitchFamily="34" charset="0"/>
              </a:rPr>
              <a:t>Awards</a:t>
            </a:r>
          </a:p>
        </p:txBody>
      </p:sp>
      <p:sp>
        <p:nvSpPr>
          <p:cNvPr id="37" name="Rectangle 36">
            <a:extLst>
              <a:ext uri="{FF2B5EF4-FFF2-40B4-BE49-F238E27FC236}">
                <a16:creationId xmlns:a16="http://schemas.microsoft.com/office/drawing/2014/main" id="{E29262E9-2ED3-4BD2-B507-DA0463A38E18}"/>
              </a:ext>
            </a:extLst>
          </p:cNvPr>
          <p:cNvSpPr/>
          <p:nvPr/>
        </p:nvSpPr>
        <p:spPr>
          <a:xfrm>
            <a:off x="538113" y="2976763"/>
            <a:ext cx="3355158" cy="589692"/>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Hong Kong Top Service Brand Ten Year Achievement Award in 2018</a:t>
            </a:r>
          </a:p>
        </p:txBody>
      </p:sp>
      <p:pic>
        <p:nvPicPr>
          <p:cNvPr id="41" name="Picture 2" descr="Image result for Hong Kong Brand Development Council">
            <a:extLst>
              <a:ext uri="{FF2B5EF4-FFF2-40B4-BE49-F238E27FC236}">
                <a16:creationId xmlns:a16="http://schemas.microsoft.com/office/drawing/2014/main" id="{12D1A723-EC75-4882-8798-F7E207471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807" y="960455"/>
            <a:ext cx="1993769" cy="1993769"/>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F7825702-FE03-4C6E-A302-65993577559C}"/>
              </a:ext>
            </a:extLst>
          </p:cNvPr>
          <p:cNvSpPr/>
          <p:nvPr/>
        </p:nvSpPr>
        <p:spPr>
          <a:xfrm>
            <a:off x="538113" y="5741537"/>
            <a:ext cx="3355158" cy="589692"/>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"Hong Kong Star Brand Award – Corporate Award"</a:t>
            </a:r>
          </a:p>
        </p:txBody>
      </p:sp>
      <p:sp>
        <p:nvSpPr>
          <p:cNvPr id="44" name="Rectangle 43">
            <a:extLst>
              <a:ext uri="{FF2B5EF4-FFF2-40B4-BE49-F238E27FC236}">
                <a16:creationId xmlns:a16="http://schemas.microsoft.com/office/drawing/2014/main" id="{9105D084-374E-432D-82F1-F2F632D3A1F7}"/>
              </a:ext>
            </a:extLst>
          </p:cNvPr>
          <p:cNvSpPr/>
          <p:nvPr/>
        </p:nvSpPr>
        <p:spPr>
          <a:xfrm>
            <a:off x="4216138" y="2976763"/>
            <a:ext cx="3355158" cy="589692"/>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Top 10 Outstanding Service</a:t>
            </a:r>
          </a:p>
          <a:p>
            <a:pPr algn="ctr"/>
            <a:r>
              <a:rPr lang="en-SG" sz="1600" dirty="0">
                <a:solidFill>
                  <a:schemeClr val="tx1"/>
                </a:solidFill>
              </a:rPr>
              <a:t>Retail Brands in 2018</a:t>
            </a:r>
          </a:p>
        </p:txBody>
      </p:sp>
      <p:sp>
        <p:nvSpPr>
          <p:cNvPr id="45" name="Rectangle 44">
            <a:extLst>
              <a:ext uri="{FF2B5EF4-FFF2-40B4-BE49-F238E27FC236}">
                <a16:creationId xmlns:a16="http://schemas.microsoft.com/office/drawing/2014/main" id="{E35C4BDE-D1DF-495B-B50B-2F392E042D94}"/>
              </a:ext>
            </a:extLst>
          </p:cNvPr>
          <p:cNvSpPr/>
          <p:nvPr/>
        </p:nvSpPr>
        <p:spPr>
          <a:xfrm>
            <a:off x="7894163" y="2970458"/>
            <a:ext cx="3355158" cy="589692"/>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Market Leadership in Casual Dining Restaurant 2018/19</a:t>
            </a:r>
          </a:p>
        </p:txBody>
      </p:sp>
      <p:sp>
        <p:nvSpPr>
          <p:cNvPr id="46" name="Rectangle 45">
            <a:extLst>
              <a:ext uri="{FF2B5EF4-FFF2-40B4-BE49-F238E27FC236}">
                <a16:creationId xmlns:a16="http://schemas.microsoft.com/office/drawing/2014/main" id="{0BA28877-FC5E-4157-9E2C-84F7456A4D5A}"/>
              </a:ext>
            </a:extLst>
          </p:cNvPr>
          <p:cNvSpPr/>
          <p:nvPr/>
        </p:nvSpPr>
        <p:spPr>
          <a:xfrm>
            <a:off x="7894163" y="5741537"/>
            <a:ext cx="3355158" cy="589692"/>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My Favourite Classic Brand Award by U Magazine</a:t>
            </a:r>
          </a:p>
        </p:txBody>
      </p:sp>
      <p:sp>
        <p:nvSpPr>
          <p:cNvPr id="47" name="Rectangle 46">
            <a:extLst>
              <a:ext uri="{FF2B5EF4-FFF2-40B4-BE49-F238E27FC236}">
                <a16:creationId xmlns:a16="http://schemas.microsoft.com/office/drawing/2014/main" id="{FCCE8FF6-24B4-4D3A-A23B-CC3E95765CB1}"/>
              </a:ext>
            </a:extLst>
          </p:cNvPr>
          <p:cNvSpPr/>
          <p:nvPr/>
        </p:nvSpPr>
        <p:spPr>
          <a:xfrm>
            <a:off x="4216138" y="5741537"/>
            <a:ext cx="3355158" cy="589692"/>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solidFill>
                  <a:schemeClr val="tx1"/>
                </a:solidFill>
              </a:rPr>
              <a:t>Hong Kong Famous Brands by Asia Brand Development Association </a:t>
            </a:r>
          </a:p>
        </p:txBody>
      </p:sp>
      <p:pic>
        <p:nvPicPr>
          <p:cNvPr id="48" name="Picture 4" descr="Image result for Hong Kong Retail Management Association">
            <a:extLst>
              <a:ext uri="{FF2B5EF4-FFF2-40B4-BE49-F238E27FC236}">
                <a16:creationId xmlns:a16="http://schemas.microsoft.com/office/drawing/2014/main" id="{E7D0485D-5031-4DDB-8AF6-B47BBDCF2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338" y="1304476"/>
            <a:ext cx="3552825" cy="12858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Hong Kong Institute of Marketing">
            <a:extLst>
              <a:ext uri="{FF2B5EF4-FFF2-40B4-BE49-F238E27FC236}">
                <a16:creationId xmlns:a16="http://schemas.microsoft.com/office/drawing/2014/main" id="{FEE72075-BE91-470E-A812-9356B3B71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898" y="1249923"/>
            <a:ext cx="2569688" cy="134042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Image result for Hong Kong Small and Medium Enterprises Association">
            <a:extLst>
              <a:ext uri="{FF2B5EF4-FFF2-40B4-BE49-F238E27FC236}">
                <a16:creationId xmlns:a16="http://schemas.microsoft.com/office/drawing/2014/main" id="{6EBB4D76-1D64-4664-8948-39BF9F0A12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8340" b="33279"/>
          <a:stretch/>
        </p:blipFill>
        <p:spPr bwMode="auto">
          <a:xfrm>
            <a:off x="613528" y="4414339"/>
            <a:ext cx="3418304" cy="72761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6" descr="Image result for Hong Kong Famous Brands">
            <a:extLst>
              <a:ext uri="{FF2B5EF4-FFF2-40B4-BE49-F238E27FC236}">
                <a16:creationId xmlns:a16="http://schemas.microsoft.com/office/drawing/2014/main" id="{6ED6324F-E6A2-4BA9-A921-67F29F5EBC1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711" t="26804" r="3711" b="32921"/>
          <a:stretch/>
        </p:blipFill>
        <p:spPr bwMode="auto">
          <a:xfrm>
            <a:off x="4722633" y="3909437"/>
            <a:ext cx="2121228" cy="151879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U Magazine">
            <a:extLst>
              <a:ext uri="{FF2B5EF4-FFF2-40B4-BE49-F238E27FC236}">
                <a16:creationId xmlns:a16="http://schemas.microsoft.com/office/drawing/2014/main" id="{9579E040-E0F1-4A67-A403-AD5D37952D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94401" y="4190212"/>
            <a:ext cx="1510493" cy="1087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593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530134" cy="584775"/>
          </a:xfrm>
          <a:prstGeom prst="rect">
            <a:avLst/>
          </a:prstGeom>
          <a:noFill/>
        </p:spPr>
        <p:txBody>
          <a:bodyPr wrap="none" rtlCol="0">
            <a:spAutoFit/>
          </a:bodyPr>
          <a:lstStyle/>
          <a:p>
            <a:r>
              <a:rPr lang="en-SG" sz="3200" b="1" dirty="0">
                <a:latin typeface="Bahnschrift Light" panose="020B0502040204020203" pitchFamily="34" charset="0"/>
              </a:rPr>
              <a:t>Valuation Analysis</a:t>
            </a:r>
          </a:p>
        </p:txBody>
      </p:sp>
      <p:pic>
        <p:nvPicPr>
          <p:cNvPr id="2" name="Picture 1">
            <a:extLst>
              <a:ext uri="{FF2B5EF4-FFF2-40B4-BE49-F238E27FC236}">
                <a16:creationId xmlns:a16="http://schemas.microsoft.com/office/drawing/2014/main" id="{706AEF8A-AC84-4A64-8406-72940EA3766A}"/>
              </a:ext>
            </a:extLst>
          </p:cNvPr>
          <p:cNvPicPr>
            <a:picLocks noChangeAspect="1"/>
          </p:cNvPicPr>
          <p:nvPr/>
        </p:nvPicPr>
        <p:blipFill>
          <a:blip r:embed="rId2"/>
          <a:stretch>
            <a:fillRect/>
          </a:stretch>
        </p:blipFill>
        <p:spPr>
          <a:xfrm>
            <a:off x="312978" y="1367448"/>
            <a:ext cx="11566044" cy="4383103"/>
          </a:xfrm>
          <a:prstGeom prst="rect">
            <a:avLst/>
          </a:prstGeom>
        </p:spPr>
      </p:pic>
    </p:spTree>
    <p:extLst>
      <p:ext uri="{BB962C8B-B14F-4D97-AF65-F5344CB8AC3E}">
        <p14:creationId xmlns:p14="http://schemas.microsoft.com/office/powerpoint/2010/main" val="1366760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530134" cy="584775"/>
          </a:xfrm>
          <a:prstGeom prst="rect">
            <a:avLst/>
          </a:prstGeom>
          <a:noFill/>
        </p:spPr>
        <p:txBody>
          <a:bodyPr wrap="none" rtlCol="0">
            <a:spAutoFit/>
          </a:bodyPr>
          <a:lstStyle/>
          <a:p>
            <a:r>
              <a:rPr lang="en-SG" sz="3200" b="1" dirty="0">
                <a:latin typeface="Bahnschrift Light" panose="020B0502040204020203" pitchFamily="34" charset="0"/>
              </a:rPr>
              <a:t>Valuation Analysis</a:t>
            </a:r>
          </a:p>
        </p:txBody>
      </p:sp>
      <p:sp>
        <p:nvSpPr>
          <p:cNvPr id="45" name="Rectangle 44">
            <a:extLst>
              <a:ext uri="{FF2B5EF4-FFF2-40B4-BE49-F238E27FC236}">
                <a16:creationId xmlns:a16="http://schemas.microsoft.com/office/drawing/2014/main" id="{E280AEF7-F050-48C7-BDF8-6859EC5EDC0D}"/>
              </a:ext>
            </a:extLst>
          </p:cNvPr>
          <p:cNvSpPr/>
          <p:nvPr/>
        </p:nvSpPr>
        <p:spPr>
          <a:xfrm>
            <a:off x="312656" y="961284"/>
            <a:ext cx="11566688" cy="253199"/>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Bahnschrift Light" panose="020B0502040204020203" pitchFamily="34" charset="0"/>
              </a:rPr>
              <a:t>Operating  </a:t>
            </a:r>
            <a:r>
              <a:rPr lang="en-SG" sz="1600" dirty="0">
                <a:latin typeface="Bahnschrift Light" panose="020B0502040204020203" pitchFamily="34" charset="0"/>
              </a:rPr>
              <a:t>Assumptions</a:t>
            </a:r>
          </a:p>
        </p:txBody>
      </p:sp>
      <p:pic>
        <p:nvPicPr>
          <p:cNvPr id="42" name="Picture 41">
            <a:extLst>
              <a:ext uri="{FF2B5EF4-FFF2-40B4-BE49-F238E27FC236}">
                <a16:creationId xmlns:a16="http://schemas.microsoft.com/office/drawing/2014/main" id="{5CB04F50-611C-4181-A362-B520EBE002C4}"/>
              </a:ext>
            </a:extLst>
          </p:cNvPr>
          <p:cNvPicPr>
            <a:picLocks noChangeAspect="1"/>
          </p:cNvPicPr>
          <p:nvPr/>
        </p:nvPicPr>
        <p:blipFill>
          <a:blip r:embed="rId2"/>
          <a:stretch>
            <a:fillRect/>
          </a:stretch>
        </p:blipFill>
        <p:spPr>
          <a:xfrm>
            <a:off x="312656" y="1294815"/>
            <a:ext cx="11566688" cy="2134173"/>
          </a:xfrm>
          <a:prstGeom prst="rect">
            <a:avLst/>
          </a:prstGeom>
        </p:spPr>
      </p:pic>
      <p:pic>
        <p:nvPicPr>
          <p:cNvPr id="48" name="Picture 47">
            <a:extLst>
              <a:ext uri="{FF2B5EF4-FFF2-40B4-BE49-F238E27FC236}">
                <a16:creationId xmlns:a16="http://schemas.microsoft.com/office/drawing/2014/main" id="{73CE2734-501C-4255-9CD7-4BB8BBA2F6F7}"/>
              </a:ext>
            </a:extLst>
          </p:cNvPr>
          <p:cNvPicPr>
            <a:picLocks noChangeAspect="1"/>
          </p:cNvPicPr>
          <p:nvPr/>
        </p:nvPicPr>
        <p:blipFill>
          <a:blip r:embed="rId3"/>
          <a:stretch>
            <a:fillRect/>
          </a:stretch>
        </p:blipFill>
        <p:spPr>
          <a:xfrm>
            <a:off x="6205978" y="4062843"/>
            <a:ext cx="5667716" cy="2081017"/>
          </a:xfrm>
          <a:prstGeom prst="rect">
            <a:avLst/>
          </a:prstGeom>
        </p:spPr>
      </p:pic>
      <p:sp>
        <p:nvSpPr>
          <p:cNvPr id="52" name="Rectangle 51">
            <a:extLst>
              <a:ext uri="{FF2B5EF4-FFF2-40B4-BE49-F238E27FC236}">
                <a16:creationId xmlns:a16="http://schemas.microsoft.com/office/drawing/2014/main" id="{13BD361A-AD2A-45CA-9415-F128B68CE498}"/>
              </a:ext>
            </a:extLst>
          </p:cNvPr>
          <p:cNvSpPr/>
          <p:nvPr/>
        </p:nvSpPr>
        <p:spPr>
          <a:xfrm>
            <a:off x="312656" y="3655303"/>
            <a:ext cx="2531007"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Cost of Capital</a:t>
            </a:r>
          </a:p>
        </p:txBody>
      </p:sp>
      <p:pic>
        <p:nvPicPr>
          <p:cNvPr id="49" name="Picture 48">
            <a:extLst>
              <a:ext uri="{FF2B5EF4-FFF2-40B4-BE49-F238E27FC236}">
                <a16:creationId xmlns:a16="http://schemas.microsoft.com/office/drawing/2014/main" id="{FF32AD24-C072-47DE-AAB4-D1943D36CC6F}"/>
              </a:ext>
            </a:extLst>
          </p:cNvPr>
          <p:cNvPicPr>
            <a:picLocks noChangeAspect="1"/>
          </p:cNvPicPr>
          <p:nvPr/>
        </p:nvPicPr>
        <p:blipFill>
          <a:blip r:embed="rId4"/>
          <a:stretch>
            <a:fillRect/>
          </a:stretch>
        </p:blipFill>
        <p:spPr>
          <a:xfrm>
            <a:off x="312656" y="4051158"/>
            <a:ext cx="2531007" cy="1663853"/>
          </a:xfrm>
          <a:prstGeom prst="rect">
            <a:avLst/>
          </a:prstGeom>
        </p:spPr>
      </p:pic>
      <p:sp>
        <p:nvSpPr>
          <p:cNvPr id="55" name="Rectangle 54">
            <a:extLst>
              <a:ext uri="{FF2B5EF4-FFF2-40B4-BE49-F238E27FC236}">
                <a16:creationId xmlns:a16="http://schemas.microsoft.com/office/drawing/2014/main" id="{D4EAC381-1BC8-4B1A-93AC-DF55646D46F4}"/>
              </a:ext>
            </a:extLst>
          </p:cNvPr>
          <p:cNvSpPr/>
          <p:nvPr/>
        </p:nvSpPr>
        <p:spPr>
          <a:xfrm>
            <a:off x="6205978" y="365085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Discounted Cash Flow</a:t>
            </a:r>
          </a:p>
        </p:txBody>
      </p:sp>
      <p:sp>
        <p:nvSpPr>
          <p:cNvPr id="56" name="Rectangle 55">
            <a:extLst>
              <a:ext uri="{FF2B5EF4-FFF2-40B4-BE49-F238E27FC236}">
                <a16:creationId xmlns:a16="http://schemas.microsoft.com/office/drawing/2014/main" id="{EB2ADF44-BC8E-4986-B230-740F9922CDDD}"/>
              </a:ext>
            </a:extLst>
          </p:cNvPr>
          <p:cNvSpPr/>
          <p:nvPr/>
        </p:nvSpPr>
        <p:spPr>
          <a:xfrm>
            <a:off x="2926080" y="3646597"/>
            <a:ext cx="3220981"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Terminal Value</a:t>
            </a:r>
          </a:p>
        </p:txBody>
      </p:sp>
      <p:pic>
        <p:nvPicPr>
          <p:cNvPr id="53" name="Picture 52">
            <a:extLst>
              <a:ext uri="{FF2B5EF4-FFF2-40B4-BE49-F238E27FC236}">
                <a16:creationId xmlns:a16="http://schemas.microsoft.com/office/drawing/2014/main" id="{3DC32F85-FFB8-460B-94C6-615148B77D1C}"/>
              </a:ext>
            </a:extLst>
          </p:cNvPr>
          <p:cNvPicPr>
            <a:picLocks noChangeAspect="1"/>
          </p:cNvPicPr>
          <p:nvPr/>
        </p:nvPicPr>
        <p:blipFill>
          <a:blip r:embed="rId5"/>
          <a:stretch>
            <a:fillRect/>
          </a:stretch>
        </p:blipFill>
        <p:spPr>
          <a:xfrm>
            <a:off x="2926080" y="4062843"/>
            <a:ext cx="3220981" cy="754144"/>
          </a:xfrm>
          <a:prstGeom prst="rect">
            <a:avLst/>
          </a:prstGeom>
        </p:spPr>
      </p:pic>
    </p:spTree>
    <p:extLst>
      <p:ext uri="{BB962C8B-B14F-4D97-AF65-F5344CB8AC3E}">
        <p14:creationId xmlns:p14="http://schemas.microsoft.com/office/powerpoint/2010/main" val="26477440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2255</TotalTime>
  <Words>2684</Words>
  <Application>Microsoft Office PowerPoint</Application>
  <PresentationFormat>Widescreen</PresentationFormat>
  <Paragraphs>209</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Bahnschrift Light</vt:lpstr>
      <vt:lpstr>Bebas Neue Book</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Darren Ho Shu Kai</dc:creator>
  <cp:lastModifiedBy>Darren Ho Shu Kai</cp:lastModifiedBy>
  <cp:revision>596</cp:revision>
  <dcterms:created xsi:type="dcterms:W3CDTF">2019-04-15T14:53:36Z</dcterms:created>
  <dcterms:modified xsi:type="dcterms:W3CDTF">2019-07-16T08:43:41Z</dcterms:modified>
</cp:coreProperties>
</file>