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8" r:id="rId2"/>
    <p:sldId id="292" r:id="rId3"/>
    <p:sldId id="317" r:id="rId4"/>
    <p:sldId id="316" r:id="rId5"/>
    <p:sldId id="309" r:id="rId6"/>
    <p:sldId id="306" r:id="rId7"/>
    <p:sldId id="318" r:id="rId8"/>
    <p:sldId id="313" r:id="rId9"/>
    <p:sldId id="311" r:id="rId10"/>
    <p:sldId id="305" r:id="rId11"/>
    <p:sldId id="319" r:id="rId12"/>
    <p:sldId id="310" r:id="rId13"/>
    <p:sldId id="314" r:id="rId14"/>
    <p:sldId id="308" r:id="rId15"/>
    <p:sldId id="295" r:id="rId16"/>
    <p:sldId id="315" r:id="rId17"/>
    <p:sldId id="320" r:id="rId18"/>
    <p:sldId id="322" r:id="rId19"/>
    <p:sldId id="32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20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99" autoAdjust="0"/>
    <p:restoredTop sz="94660"/>
  </p:normalViewPr>
  <p:slideViewPr>
    <p:cSldViewPr snapToGrid="0">
      <p:cViewPr varScale="1">
        <p:scale>
          <a:sx n="81" d="100"/>
          <a:sy n="81" d="100"/>
        </p:scale>
        <p:origin x="90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7DB5A-24CF-43B9-AFC3-1B5347573058}" type="datetimeFigureOut">
              <a:rPr lang="en-SG" smtClean="0"/>
              <a:t>12/8/2019</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125D3-7018-4AD8-A0DF-53E92C5A191A}" type="slidenum">
              <a:rPr lang="en-SG" smtClean="0"/>
              <a:t>‹#›</a:t>
            </a:fld>
            <a:endParaRPr lang="en-SG"/>
          </a:p>
        </p:txBody>
      </p:sp>
    </p:spTree>
    <p:extLst>
      <p:ext uri="{BB962C8B-B14F-4D97-AF65-F5344CB8AC3E}">
        <p14:creationId xmlns:p14="http://schemas.microsoft.com/office/powerpoint/2010/main" val="2749457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972BA-FFC5-4051-B3B2-586D9BE777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82E6DE09-6CCA-47DF-8EE0-52BE1A6AA1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96BB8809-2D3D-4DA8-868E-62D25E38A243}"/>
              </a:ext>
            </a:extLst>
          </p:cNvPr>
          <p:cNvSpPr>
            <a:spLocks noGrp="1"/>
          </p:cNvSpPr>
          <p:nvPr>
            <p:ph type="dt" sz="half" idx="10"/>
          </p:nvPr>
        </p:nvSpPr>
        <p:spPr/>
        <p:txBody>
          <a:bodyPr/>
          <a:lstStyle/>
          <a:p>
            <a:fld id="{EF8BDD79-63C8-410B-80FE-678FD73684BC}" type="datetime1">
              <a:rPr lang="en-SG" smtClean="0"/>
              <a:t>12/8/2019</a:t>
            </a:fld>
            <a:endParaRPr lang="en-SG"/>
          </a:p>
        </p:txBody>
      </p:sp>
      <p:sp>
        <p:nvSpPr>
          <p:cNvPr id="5" name="Footer Placeholder 4">
            <a:extLst>
              <a:ext uri="{FF2B5EF4-FFF2-40B4-BE49-F238E27FC236}">
                <a16:creationId xmlns:a16="http://schemas.microsoft.com/office/drawing/2014/main" id="{016C2A1D-BC56-4C4D-9F11-616B38008DA3}"/>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65E503E6-253A-4199-9ADB-38D761C43F66}"/>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3859948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2786-4B2E-499A-A4EF-2E44B3964AD4}"/>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BA8453A9-4897-45AC-9138-1FAE4329A3E6}"/>
              </a:ext>
            </a:extLst>
          </p:cNvPr>
          <p:cNvSpPr>
            <a:spLocks noGrp="1"/>
          </p:cNvSpPr>
          <p:nvPr>
            <p:ph idx="1"/>
          </p:nvPr>
        </p:nvSpPr>
        <p:spPr>
          <a:xfrm>
            <a:off x="838200" y="1825625"/>
            <a:ext cx="506841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3106667F-49F1-4106-ADFA-2DEE9E3B31BD}"/>
              </a:ext>
            </a:extLst>
          </p:cNvPr>
          <p:cNvSpPr>
            <a:spLocks noGrp="1"/>
          </p:cNvSpPr>
          <p:nvPr>
            <p:ph type="dt" sz="half" idx="10"/>
          </p:nvPr>
        </p:nvSpPr>
        <p:spPr/>
        <p:txBody>
          <a:bodyPr/>
          <a:lstStyle/>
          <a:p>
            <a:fld id="{85773489-099C-448D-B472-4C23F7B859ED}" type="datetime1">
              <a:rPr lang="en-SG" smtClean="0"/>
              <a:t>12/8/2019</a:t>
            </a:fld>
            <a:endParaRPr lang="en-SG"/>
          </a:p>
        </p:txBody>
      </p:sp>
      <p:sp>
        <p:nvSpPr>
          <p:cNvPr id="5" name="Footer Placeholder 4">
            <a:extLst>
              <a:ext uri="{FF2B5EF4-FFF2-40B4-BE49-F238E27FC236}">
                <a16:creationId xmlns:a16="http://schemas.microsoft.com/office/drawing/2014/main" id="{B86913E3-1E2D-4482-B209-7EA764E2CC1E}"/>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A2C7DB1-FC07-4AD3-8FAD-D21AB975299B}"/>
              </a:ext>
            </a:extLst>
          </p:cNvPr>
          <p:cNvSpPr>
            <a:spLocks noGrp="1"/>
          </p:cNvSpPr>
          <p:nvPr>
            <p:ph type="sldNum" sz="quarter" idx="12"/>
          </p:nvPr>
        </p:nvSpPr>
        <p:spPr/>
        <p:txBody>
          <a:bodyPr/>
          <a:lstStyle/>
          <a:p>
            <a:fld id="{4E4279E2-3CE9-410A-A01F-F45FACCC4273}" type="slidenum">
              <a:rPr lang="en-SG" smtClean="0"/>
              <a:t>‹#›</a:t>
            </a:fld>
            <a:endParaRPr lang="en-SG"/>
          </a:p>
        </p:txBody>
      </p:sp>
      <p:sp>
        <p:nvSpPr>
          <p:cNvPr id="7" name="Content Placeholder 2">
            <a:extLst>
              <a:ext uri="{FF2B5EF4-FFF2-40B4-BE49-F238E27FC236}">
                <a16:creationId xmlns:a16="http://schemas.microsoft.com/office/drawing/2014/main" id="{0429B734-C698-4E90-81FE-5AE1A87AA1D4}"/>
              </a:ext>
            </a:extLst>
          </p:cNvPr>
          <p:cNvSpPr>
            <a:spLocks noGrp="1"/>
          </p:cNvSpPr>
          <p:nvPr>
            <p:ph idx="13"/>
          </p:nvPr>
        </p:nvSpPr>
        <p:spPr>
          <a:xfrm>
            <a:off x="6285390" y="1823930"/>
            <a:ext cx="506841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Tree>
    <p:extLst>
      <p:ext uri="{BB962C8B-B14F-4D97-AF65-F5344CB8AC3E}">
        <p14:creationId xmlns:p14="http://schemas.microsoft.com/office/powerpoint/2010/main" val="3277555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CD09-F176-4BB7-87D4-F7CF2A18B7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C4BA25B2-4095-4770-A93E-F60D205572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9DCC6-3BF4-4268-B250-785B0D4CEC93}"/>
              </a:ext>
            </a:extLst>
          </p:cNvPr>
          <p:cNvSpPr>
            <a:spLocks noGrp="1"/>
          </p:cNvSpPr>
          <p:nvPr>
            <p:ph type="dt" sz="half" idx="10"/>
          </p:nvPr>
        </p:nvSpPr>
        <p:spPr/>
        <p:txBody>
          <a:bodyPr/>
          <a:lstStyle/>
          <a:p>
            <a:fld id="{F679E560-363F-47DA-9329-B785D6285CB0}" type="datetime1">
              <a:rPr lang="en-SG" smtClean="0"/>
              <a:t>12/8/2019</a:t>
            </a:fld>
            <a:endParaRPr lang="en-SG"/>
          </a:p>
        </p:txBody>
      </p:sp>
      <p:sp>
        <p:nvSpPr>
          <p:cNvPr id="5" name="Footer Placeholder 4">
            <a:extLst>
              <a:ext uri="{FF2B5EF4-FFF2-40B4-BE49-F238E27FC236}">
                <a16:creationId xmlns:a16="http://schemas.microsoft.com/office/drawing/2014/main" id="{537EB206-FA92-4D6C-A00E-BE1D955E04BA}"/>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931562B8-E9AA-40D0-BEA1-1531965337CD}"/>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062798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5B43-557D-465F-BE8C-089D51D0FDC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50DB4979-A46B-4880-920C-6370F8C52C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B76F6291-BAD6-44D3-BCF9-43982D4BF1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645AA18F-4E46-48F5-9D98-ED5B887EA845}"/>
              </a:ext>
            </a:extLst>
          </p:cNvPr>
          <p:cNvSpPr>
            <a:spLocks noGrp="1"/>
          </p:cNvSpPr>
          <p:nvPr>
            <p:ph type="dt" sz="half" idx="10"/>
          </p:nvPr>
        </p:nvSpPr>
        <p:spPr/>
        <p:txBody>
          <a:bodyPr/>
          <a:lstStyle/>
          <a:p>
            <a:fld id="{B813FC5F-A0EB-4B33-94EB-B80D55486201}" type="datetime1">
              <a:rPr lang="en-SG" smtClean="0"/>
              <a:t>12/8/2019</a:t>
            </a:fld>
            <a:endParaRPr lang="en-SG"/>
          </a:p>
        </p:txBody>
      </p:sp>
      <p:sp>
        <p:nvSpPr>
          <p:cNvPr id="6" name="Footer Placeholder 5">
            <a:extLst>
              <a:ext uri="{FF2B5EF4-FFF2-40B4-BE49-F238E27FC236}">
                <a16:creationId xmlns:a16="http://schemas.microsoft.com/office/drawing/2014/main" id="{025828BC-DF03-4F28-A3EE-76E8E449EC84}"/>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E94B13B3-23FA-4B7F-8390-43F9EC4BF55F}"/>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995885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5F1CB-3384-4EAF-8ECA-820739454A51}"/>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CA781F8B-D514-4552-895E-8E7FBE5E57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994773-3371-4F29-B215-E72DB89828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30F09E7A-CBB1-450A-817C-C4ABAD014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EDC126-FE95-42B9-9982-2B40253464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4B12018D-54CE-4E41-9724-E92793D56A4C}"/>
              </a:ext>
            </a:extLst>
          </p:cNvPr>
          <p:cNvSpPr>
            <a:spLocks noGrp="1"/>
          </p:cNvSpPr>
          <p:nvPr>
            <p:ph type="dt" sz="half" idx="10"/>
          </p:nvPr>
        </p:nvSpPr>
        <p:spPr/>
        <p:txBody>
          <a:bodyPr/>
          <a:lstStyle/>
          <a:p>
            <a:fld id="{DD3869C2-1417-43B1-86E5-F67379392913}" type="datetime1">
              <a:rPr lang="en-SG" smtClean="0"/>
              <a:t>12/8/2019</a:t>
            </a:fld>
            <a:endParaRPr lang="en-SG"/>
          </a:p>
        </p:txBody>
      </p:sp>
      <p:sp>
        <p:nvSpPr>
          <p:cNvPr id="8" name="Footer Placeholder 7">
            <a:extLst>
              <a:ext uri="{FF2B5EF4-FFF2-40B4-BE49-F238E27FC236}">
                <a16:creationId xmlns:a16="http://schemas.microsoft.com/office/drawing/2014/main" id="{01EA41D6-3AAA-4DFE-8A71-5BE48CF6CBF6}"/>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41DDBFB9-BF75-4109-AACA-1A76FB387D85}"/>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22173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AB12-8C0D-4F7F-812D-E3A8493CCCD9}"/>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9C43AC3A-641C-4987-AFDD-CCA7B7CE7580}"/>
              </a:ext>
            </a:extLst>
          </p:cNvPr>
          <p:cNvSpPr>
            <a:spLocks noGrp="1"/>
          </p:cNvSpPr>
          <p:nvPr>
            <p:ph type="dt" sz="half" idx="10"/>
          </p:nvPr>
        </p:nvSpPr>
        <p:spPr/>
        <p:txBody>
          <a:bodyPr/>
          <a:lstStyle/>
          <a:p>
            <a:fld id="{7DEB94B1-D52C-49D9-AB85-7471D8CA4FEE}" type="datetime1">
              <a:rPr lang="en-SG" smtClean="0"/>
              <a:t>12/8/2019</a:t>
            </a:fld>
            <a:endParaRPr lang="en-SG"/>
          </a:p>
        </p:txBody>
      </p:sp>
      <p:sp>
        <p:nvSpPr>
          <p:cNvPr id="4" name="Footer Placeholder 3">
            <a:extLst>
              <a:ext uri="{FF2B5EF4-FFF2-40B4-BE49-F238E27FC236}">
                <a16:creationId xmlns:a16="http://schemas.microsoft.com/office/drawing/2014/main" id="{BF350244-68CD-4B0B-AC82-DED520581FA0}"/>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73B4A0A9-A1D8-4453-B159-FE3613600FD7}"/>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806579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C825C6-D28C-401C-AC0A-82AB20E06737}"/>
              </a:ext>
            </a:extLst>
          </p:cNvPr>
          <p:cNvSpPr>
            <a:spLocks noGrp="1"/>
          </p:cNvSpPr>
          <p:nvPr>
            <p:ph type="dt" sz="half" idx="10"/>
          </p:nvPr>
        </p:nvSpPr>
        <p:spPr/>
        <p:txBody>
          <a:bodyPr/>
          <a:lstStyle/>
          <a:p>
            <a:fld id="{91011062-FDFD-4625-A372-775C40814971}" type="datetime1">
              <a:rPr lang="en-SG" smtClean="0"/>
              <a:t>12/8/2019</a:t>
            </a:fld>
            <a:endParaRPr lang="en-SG"/>
          </a:p>
        </p:txBody>
      </p:sp>
      <p:sp>
        <p:nvSpPr>
          <p:cNvPr id="3" name="Footer Placeholder 2">
            <a:extLst>
              <a:ext uri="{FF2B5EF4-FFF2-40B4-BE49-F238E27FC236}">
                <a16:creationId xmlns:a16="http://schemas.microsoft.com/office/drawing/2014/main" id="{F9D6A1DE-958F-4451-839E-46A16D344D3C}"/>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E41FBE61-0E7A-409D-8B33-EAFE566F757A}"/>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95702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68762-D0D3-41C6-B448-1A9ED7C7DD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5CA2326E-5F5D-447B-9F14-48681BC60D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7563120C-C070-446A-9F6A-385DEC074D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C1C959-04F4-4A2A-A434-194D41DABA03}"/>
              </a:ext>
            </a:extLst>
          </p:cNvPr>
          <p:cNvSpPr>
            <a:spLocks noGrp="1"/>
          </p:cNvSpPr>
          <p:nvPr>
            <p:ph type="dt" sz="half" idx="10"/>
          </p:nvPr>
        </p:nvSpPr>
        <p:spPr/>
        <p:txBody>
          <a:bodyPr/>
          <a:lstStyle/>
          <a:p>
            <a:fld id="{75306E70-9390-4612-94F7-AAA95BCEE4EF}" type="datetime1">
              <a:rPr lang="en-SG" smtClean="0"/>
              <a:t>12/8/2019</a:t>
            </a:fld>
            <a:endParaRPr lang="en-SG"/>
          </a:p>
        </p:txBody>
      </p:sp>
      <p:sp>
        <p:nvSpPr>
          <p:cNvPr id="6" name="Footer Placeholder 5">
            <a:extLst>
              <a:ext uri="{FF2B5EF4-FFF2-40B4-BE49-F238E27FC236}">
                <a16:creationId xmlns:a16="http://schemas.microsoft.com/office/drawing/2014/main" id="{CEAD3ED3-6AEE-495D-A988-51AB352396DC}"/>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6D08989A-EC2E-4023-A11F-EAC30ADEA76C}"/>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39694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9E245-E4F6-464D-97A3-860F0194C8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09F6A4D7-8BD9-4700-A4F9-CB78A458C3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FC61AF59-D996-4135-83FB-DB9C17D713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09AE38-A366-42A6-91A9-801BB5B765D3}"/>
              </a:ext>
            </a:extLst>
          </p:cNvPr>
          <p:cNvSpPr>
            <a:spLocks noGrp="1"/>
          </p:cNvSpPr>
          <p:nvPr>
            <p:ph type="dt" sz="half" idx="10"/>
          </p:nvPr>
        </p:nvSpPr>
        <p:spPr/>
        <p:txBody>
          <a:bodyPr/>
          <a:lstStyle/>
          <a:p>
            <a:fld id="{F50965AD-2689-46AB-81ED-421FBD07F4F2}" type="datetime1">
              <a:rPr lang="en-SG" smtClean="0"/>
              <a:t>12/8/2019</a:t>
            </a:fld>
            <a:endParaRPr lang="en-SG"/>
          </a:p>
        </p:txBody>
      </p:sp>
      <p:sp>
        <p:nvSpPr>
          <p:cNvPr id="6" name="Footer Placeholder 5">
            <a:extLst>
              <a:ext uri="{FF2B5EF4-FFF2-40B4-BE49-F238E27FC236}">
                <a16:creationId xmlns:a16="http://schemas.microsoft.com/office/drawing/2014/main" id="{88B16CCC-2996-46B5-94D0-E836C73C1AB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D7F67B5B-972D-4E28-B722-D32DC33EB304}"/>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14235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4E96-E47E-41CA-9BFE-1A50D668E801}"/>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182A0458-8CC0-4B82-B535-20928D9612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7A47AD76-1DB5-4BDA-9327-1CFDA1D1CB0C}"/>
              </a:ext>
            </a:extLst>
          </p:cNvPr>
          <p:cNvSpPr>
            <a:spLocks noGrp="1"/>
          </p:cNvSpPr>
          <p:nvPr>
            <p:ph type="dt" sz="half" idx="10"/>
          </p:nvPr>
        </p:nvSpPr>
        <p:spPr/>
        <p:txBody>
          <a:bodyPr/>
          <a:lstStyle/>
          <a:p>
            <a:fld id="{E8F6331C-DC7C-4873-824C-0E1139A464ED}" type="datetime1">
              <a:rPr lang="en-SG" smtClean="0"/>
              <a:t>12/8/2019</a:t>
            </a:fld>
            <a:endParaRPr lang="en-SG"/>
          </a:p>
        </p:txBody>
      </p:sp>
      <p:sp>
        <p:nvSpPr>
          <p:cNvPr id="5" name="Footer Placeholder 4">
            <a:extLst>
              <a:ext uri="{FF2B5EF4-FFF2-40B4-BE49-F238E27FC236}">
                <a16:creationId xmlns:a16="http://schemas.microsoft.com/office/drawing/2014/main" id="{236184BF-6105-4636-8B78-1F33435B68A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87DC7500-197C-4117-A550-AED3B26E9C41}"/>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671374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16260F-0D76-463B-B95F-E443539776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10CA128F-3E79-4994-9C4F-4BE105F67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17928D6-31AC-48FA-8B31-E6A05091225B}"/>
              </a:ext>
            </a:extLst>
          </p:cNvPr>
          <p:cNvSpPr>
            <a:spLocks noGrp="1"/>
          </p:cNvSpPr>
          <p:nvPr>
            <p:ph type="dt" sz="half" idx="10"/>
          </p:nvPr>
        </p:nvSpPr>
        <p:spPr/>
        <p:txBody>
          <a:bodyPr/>
          <a:lstStyle/>
          <a:p>
            <a:fld id="{F37C3AD0-4D5A-41D2-96C8-B0CDD21B9C1B}" type="datetime1">
              <a:rPr lang="en-SG" smtClean="0"/>
              <a:t>12/8/2019</a:t>
            </a:fld>
            <a:endParaRPr lang="en-SG"/>
          </a:p>
        </p:txBody>
      </p:sp>
      <p:sp>
        <p:nvSpPr>
          <p:cNvPr id="5" name="Footer Placeholder 4">
            <a:extLst>
              <a:ext uri="{FF2B5EF4-FFF2-40B4-BE49-F238E27FC236}">
                <a16:creationId xmlns:a16="http://schemas.microsoft.com/office/drawing/2014/main" id="{55D398A4-9943-4B27-ABA7-C7E0AD157425}"/>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A556EE1-BC76-4AEF-9617-E01A276C5C23}"/>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3185208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E51F6D-F0F4-4903-9FE0-C725953F4C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2FEE6765-8285-4521-A346-7781CD2A7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6E855E81-6BBA-47A5-B09F-1DD3E3DB5A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CDCA1-7C63-4AED-9ADB-6242C4B68DDC}" type="datetime1">
              <a:rPr lang="en-SG" smtClean="0"/>
              <a:t>12/8/2019</a:t>
            </a:fld>
            <a:endParaRPr lang="en-SG"/>
          </a:p>
        </p:txBody>
      </p:sp>
      <p:sp>
        <p:nvSpPr>
          <p:cNvPr id="5" name="Footer Placeholder 4">
            <a:extLst>
              <a:ext uri="{FF2B5EF4-FFF2-40B4-BE49-F238E27FC236}">
                <a16:creationId xmlns:a16="http://schemas.microsoft.com/office/drawing/2014/main" id="{B7384F6A-61A9-452B-B147-733E6833AE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B7F4303A-AFFD-4137-9283-6E506762EF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279E2-3CE9-410A-A01F-F45FACCC4273}" type="slidenum">
              <a:rPr lang="en-SG" smtClean="0"/>
              <a:t>‹#›</a:t>
            </a:fld>
            <a:endParaRPr lang="en-SG"/>
          </a:p>
        </p:txBody>
      </p:sp>
    </p:spTree>
    <p:extLst>
      <p:ext uri="{BB962C8B-B14F-4D97-AF65-F5344CB8AC3E}">
        <p14:creationId xmlns:p14="http://schemas.microsoft.com/office/powerpoint/2010/main" val="820082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5"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7"/>
              <a:ext cx="7540619" cy="1644519"/>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a:t>
            </a:fld>
            <a:endParaRPr lang="en-SG" dirty="0"/>
          </a:p>
        </p:txBody>
      </p:sp>
      <p:sp>
        <p:nvSpPr>
          <p:cNvPr id="40" name="TextBox 39">
            <a:extLst>
              <a:ext uri="{FF2B5EF4-FFF2-40B4-BE49-F238E27FC236}">
                <a16:creationId xmlns:a16="http://schemas.microsoft.com/office/drawing/2014/main" id="{7024E4B3-532E-4881-B1E0-7B4BE45992A6}"/>
              </a:ext>
            </a:extLst>
          </p:cNvPr>
          <p:cNvSpPr txBox="1"/>
          <p:nvPr/>
        </p:nvSpPr>
        <p:spPr>
          <a:xfrm>
            <a:off x="312657" y="2185683"/>
            <a:ext cx="6756978" cy="707886"/>
          </a:xfrm>
          <a:prstGeom prst="rect">
            <a:avLst/>
          </a:prstGeom>
          <a:noFill/>
        </p:spPr>
        <p:txBody>
          <a:bodyPr wrap="none" rtlCol="0">
            <a:spAutoFit/>
          </a:bodyPr>
          <a:lstStyle/>
          <a:p>
            <a:r>
              <a:rPr lang="en-SG" sz="4000" b="1" dirty="0" err="1">
                <a:latin typeface="Bahnschrift Light" panose="020B0502040204020203" pitchFamily="34" charset="0"/>
              </a:rPr>
              <a:t>DouYu</a:t>
            </a:r>
            <a:r>
              <a:rPr lang="en-SG" sz="4000" b="1" dirty="0">
                <a:latin typeface="Bahnschrift Light" panose="020B0502040204020203" pitchFamily="34" charset="0"/>
              </a:rPr>
              <a:t> International Holdings</a:t>
            </a:r>
          </a:p>
        </p:txBody>
      </p:sp>
      <p:sp>
        <p:nvSpPr>
          <p:cNvPr id="2" name="TextBox 1">
            <a:extLst>
              <a:ext uri="{FF2B5EF4-FFF2-40B4-BE49-F238E27FC236}">
                <a16:creationId xmlns:a16="http://schemas.microsoft.com/office/drawing/2014/main" id="{9C722D29-55C1-43B0-9FB8-71651DA4EFF1}"/>
              </a:ext>
            </a:extLst>
          </p:cNvPr>
          <p:cNvSpPr txBox="1"/>
          <p:nvPr/>
        </p:nvSpPr>
        <p:spPr>
          <a:xfrm>
            <a:off x="312656" y="2759750"/>
            <a:ext cx="5300621" cy="2369880"/>
          </a:xfrm>
          <a:prstGeom prst="rect">
            <a:avLst/>
          </a:prstGeom>
          <a:noFill/>
        </p:spPr>
        <p:txBody>
          <a:bodyPr wrap="square" rtlCol="0">
            <a:spAutoFit/>
          </a:bodyPr>
          <a:lstStyle/>
          <a:p>
            <a:r>
              <a:rPr lang="en-SG" sz="2000" i="1" dirty="0">
                <a:latin typeface="Bahnschrift Light" panose="020B0502040204020203" pitchFamily="34" charset="0"/>
              </a:rPr>
              <a:t>Chinese version of Twitch looks to take a bite</a:t>
            </a:r>
            <a:br>
              <a:rPr lang="en-SG" sz="2000" dirty="0">
                <a:latin typeface="Bahnschrift Light" panose="020B0502040204020203" pitchFamily="34" charset="0"/>
              </a:rPr>
            </a:br>
            <a:br>
              <a:rPr lang="en-SG" sz="2000" dirty="0">
                <a:latin typeface="Bahnschrift Light" panose="020B0502040204020203" pitchFamily="34" charset="0"/>
              </a:rPr>
            </a:br>
            <a:r>
              <a:rPr lang="en-SG" dirty="0">
                <a:latin typeface="Bahnschrift Light" panose="020B0502040204020203" pitchFamily="34" charset="0"/>
              </a:rPr>
              <a:t>NASDAQ:DOYU</a:t>
            </a:r>
            <a:br>
              <a:rPr lang="en-SG" dirty="0">
                <a:latin typeface="Bahnschrift Light" panose="020B0502040204020203" pitchFamily="34" charset="0"/>
              </a:rPr>
            </a:br>
            <a:r>
              <a:rPr lang="en-SG" dirty="0">
                <a:latin typeface="Bahnschrift Light" panose="020B0502040204020203" pitchFamily="34" charset="0"/>
              </a:rPr>
              <a:t>Technology / Application Software</a:t>
            </a:r>
            <a:br>
              <a:rPr lang="en-SG" dirty="0">
                <a:latin typeface="Bahnschrift Light" panose="020B0502040204020203" pitchFamily="34" charset="0"/>
              </a:rPr>
            </a:br>
            <a:r>
              <a:rPr lang="en-SG" dirty="0">
                <a:latin typeface="Bahnschrift Light" panose="020B0502040204020203" pitchFamily="34" charset="0"/>
              </a:rPr>
              <a:t>Price: $11.5 USD</a:t>
            </a:r>
            <a:br>
              <a:rPr lang="en-SG" dirty="0">
                <a:latin typeface="Bahnschrift Light" panose="020B0502040204020203" pitchFamily="34" charset="0"/>
              </a:rPr>
            </a:br>
            <a:br>
              <a:rPr lang="en-SG" dirty="0">
                <a:latin typeface="Bahnschrift Light" panose="020B0502040204020203" pitchFamily="34" charset="0"/>
              </a:rPr>
            </a:br>
            <a:r>
              <a:rPr lang="en-SG" u="sng" dirty="0">
                <a:latin typeface="Bahnschrift Light" panose="020B0502040204020203" pitchFamily="34" charset="0"/>
              </a:rPr>
              <a:t>Personal Advice:</a:t>
            </a:r>
            <a:br>
              <a:rPr lang="en-SG" dirty="0">
                <a:latin typeface="Bahnschrift Light" panose="020B0502040204020203" pitchFamily="34" charset="0"/>
              </a:rPr>
            </a:br>
            <a:r>
              <a:rPr lang="en-SG" dirty="0">
                <a:latin typeface="Bahnschrift Light" panose="020B0502040204020203" pitchFamily="34" charset="0"/>
              </a:rPr>
              <a:t>Be careful, this fish might bite and leave a mark.</a:t>
            </a:r>
            <a:endParaRPr lang="en-SG" sz="2000" dirty="0">
              <a:latin typeface="Bahnschrift Light" panose="020B0502040204020203" pitchFamily="34" charset="0"/>
            </a:endParaRPr>
          </a:p>
        </p:txBody>
      </p:sp>
      <p:sp>
        <p:nvSpPr>
          <p:cNvPr id="37" name="TextBox 36">
            <a:extLst>
              <a:ext uri="{FF2B5EF4-FFF2-40B4-BE49-F238E27FC236}">
                <a16:creationId xmlns:a16="http://schemas.microsoft.com/office/drawing/2014/main" id="{1D8F0B2E-B0DE-4CB6-A10E-F704542EFB9E}"/>
              </a:ext>
            </a:extLst>
          </p:cNvPr>
          <p:cNvSpPr txBox="1"/>
          <p:nvPr/>
        </p:nvSpPr>
        <p:spPr>
          <a:xfrm>
            <a:off x="312656" y="5865043"/>
            <a:ext cx="3373224" cy="369332"/>
          </a:xfrm>
          <a:prstGeom prst="rect">
            <a:avLst/>
          </a:prstGeom>
          <a:noFill/>
        </p:spPr>
        <p:txBody>
          <a:bodyPr wrap="square" rtlCol="0">
            <a:spAutoFit/>
          </a:bodyPr>
          <a:lstStyle/>
          <a:p>
            <a:r>
              <a:rPr lang="en-SG" dirty="0">
                <a:latin typeface="Bahnschrift Light" panose="020B0502040204020203" pitchFamily="34" charset="0"/>
              </a:rPr>
              <a:t>Date 18</a:t>
            </a:r>
            <a:r>
              <a:rPr lang="en-SG" baseline="30000" dirty="0">
                <a:latin typeface="Bahnschrift Light" panose="020B0502040204020203" pitchFamily="34" charset="0"/>
              </a:rPr>
              <a:t>th</a:t>
            </a:r>
            <a:r>
              <a:rPr lang="en-SG" dirty="0">
                <a:latin typeface="Bahnschrift Light" panose="020B0502040204020203" pitchFamily="34" charset="0"/>
              </a:rPr>
              <a:t> July 2019</a:t>
            </a:r>
          </a:p>
        </p:txBody>
      </p:sp>
      <p:pic>
        <p:nvPicPr>
          <p:cNvPr id="3" name="Picture 2">
            <a:extLst>
              <a:ext uri="{FF2B5EF4-FFF2-40B4-BE49-F238E27FC236}">
                <a16:creationId xmlns:a16="http://schemas.microsoft.com/office/drawing/2014/main" id="{E2D2C49E-0155-465A-9918-C4A47AFE8A8D}"/>
              </a:ext>
            </a:extLst>
          </p:cNvPr>
          <p:cNvPicPr>
            <a:picLocks noChangeAspect="1"/>
          </p:cNvPicPr>
          <p:nvPr/>
        </p:nvPicPr>
        <p:blipFill rotWithShape="1">
          <a:blip r:embed="rId2"/>
          <a:srcRect l="16583" t="19210" r="15422" b="20447"/>
          <a:stretch/>
        </p:blipFill>
        <p:spPr>
          <a:xfrm>
            <a:off x="5613277" y="3603676"/>
            <a:ext cx="6266067" cy="2780419"/>
          </a:xfrm>
          <a:prstGeom prst="rect">
            <a:avLst/>
          </a:prstGeom>
        </p:spPr>
      </p:pic>
    </p:spTree>
    <p:extLst>
      <p:ext uri="{BB962C8B-B14F-4D97-AF65-F5344CB8AC3E}">
        <p14:creationId xmlns:p14="http://schemas.microsoft.com/office/powerpoint/2010/main" val="216143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2</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663182" cy="584775"/>
          </a:xfrm>
          <a:prstGeom prst="rect">
            <a:avLst/>
          </a:prstGeom>
          <a:noFill/>
        </p:spPr>
        <p:txBody>
          <a:bodyPr wrap="none" rtlCol="0">
            <a:spAutoFit/>
          </a:bodyPr>
          <a:lstStyle/>
          <a:p>
            <a:r>
              <a:rPr lang="en-SG" sz="3200" b="1" dirty="0">
                <a:latin typeface="Bahnschrift Light" panose="020B0502040204020203" pitchFamily="34" charset="0"/>
              </a:rPr>
              <a:t>Company Overview</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Background</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5673365" cy="190035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DoYou is a </a:t>
            </a:r>
            <a:r>
              <a:rPr lang="en-SG" b="1" dirty="0">
                <a:solidFill>
                  <a:schemeClr val="tx1"/>
                </a:solidFill>
              </a:rPr>
              <a:t>Game-centric live streaming platform in China</a:t>
            </a:r>
            <a:r>
              <a:rPr lang="en-SG" dirty="0">
                <a:solidFill>
                  <a:schemeClr val="tx1"/>
                </a:solidFill>
              </a:rPr>
              <a:t>, similar to Twitch in the US. They operate their platform on both PC and mobile apps. They </a:t>
            </a:r>
            <a:r>
              <a:rPr lang="en-SG" b="1" dirty="0">
                <a:solidFill>
                  <a:schemeClr val="tx1"/>
                </a:solidFill>
              </a:rPr>
              <a:t>ranked first </a:t>
            </a:r>
            <a:r>
              <a:rPr lang="en-SG" dirty="0">
                <a:solidFill>
                  <a:schemeClr val="tx1"/>
                </a:solidFill>
              </a:rPr>
              <a:t>based on average total MAUs, level of user engagement as measured by average total daily time spent by active users and number of top 100 game streamers.</a:t>
            </a:r>
          </a:p>
        </p:txBody>
      </p:sp>
      <p:pic>
        <p:nvPicPr>
          <p:cNvPr id="3" name="Picture 2" descr="A picture containing photo, television, indoor&#10;&#10;Description automatically generated">
            <a:extLst>
              <a:ext uri="{FF2B5EF4-FFF2-40B4-BE49-F238E27FC236}">
                <a16:creationId xmlns:a16="http://schemas.microsoft.com/office/drawing/2014/main" id="{2C91B99E-35BB-40C9-9AB4-B2FD6698D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8110" y="953959"/>
            <a:ext cx="5355512" cy="5479965"/>
          </a:xfrm>
          <a:prstGeom prst="rect">
            <a:avLst/>
          </a:prstGeom>
        </p:spPr>
      </p:pic>
      <p:sp>
        <p:nvSpPr>
          <p:cNvPr id="53" name="Rectangle 52">
            <a:extLst>
              <a:ext uri="{FF2B5EF4-FFF2-40B4-BE49-F238E27FC236}">
                <a16:creationId xmlns:a16="http://schemas.microsoft.com/office/drawing/2014/main" id="{58505876-69E5-4CE7-80F8-CD0130C93F8C}"/>
              </a:ext>
            </a:extLst>
          </p:cNvPr>
          <p:cNvSpPr/>
          <p:nvPr/>
        </p:nvSpPr>
        <p:spPr>
          <a:xfrm>
            <a:off x="312655" y="3395560"/>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Some Statistics</a:t>
            </a:r>
          </a:p>
        </p:txBody>
      </p:sp>
      <p:sp>
        <p:nvSpPr>
          <p:cNvPr id="54" name="Rectangle 53">
            <a:extLst>
              <a:ext uri="{FF2B5EF4-FFF2-40B4-BE49-F238E27FC236}">
                <a16:creationId xmlns:a16="http://schemas.microsoft.com/office/drawing/2014/main" id="{DD5EBD6D-6FCF-4B19-B61A-6C2B7B825FAB}"/>
              </a:ext>
            </a:extLst>
          </p:cNvPr>
          <p:cNvSpPr/>
          <p:nvPr/>
        </p:nvSpPr>
        <p:spPr>
          <a:xfrm>
            <a:off x="312655" y="3791398"/>
            <a:ext cx="5673365" cy="264247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They had 159.2 million average total MAUs during the first quarter of 2019, representing </a:t>
            </a:r>
            <a:r>
              <a:rPr lang="en-SG" b="1" dirty="0">
                <a:solidFill>
                  <a:schemeClr val="tx1"/>
                </a:solidFill>
              </a:rPr>
              <a:t>year-over-year growth of 25.7%</a:t>
            </a:r>
            <a:r>
              <a:rPr lang="en-SG" dirty="0">
                <a:solidFill>
                  <a:schemeClr val="tx1"/>
                </a:solidFill>
              </a:rPr>
              <a:t> from 126.7 million average total MAUs during the same period of 2018.</a:t>
            </a:r>
          </a:p>
          <a:p>
            <a:pPr algn="ctr"/>
            <a:br>
              <a:rPr lang="en-SG" dirty="0">
                <a:solidFill>
                  <a:schemeClr val="tx1"/>
                </a:solidFill>
              </a:rPr>
            </a:br>
            <a:r>
              <a:rPr lang="en-SG" dirty="0">
                <a:solidFill>
                  <a:schemeClr val="tx1"/>
                </a:solidFill>
              </a:rPr>
              <a:t>They are also the most searched game-centric live streaming platform in China based on average of Baidu's search index as well as the top free and top grossing game-centric live streaming app in Apple's App Store in 2018.</a:t>
            </a:r>
          </a:p>
        </p:txBody>
      </p:sp>
    </p:spTree>
    <p:extLst>
      <p:ext uri="{BB962C8B-B14F-4D97-AF65-F5344CB8AC3E}">
        <p14:creationId xmlns:p14="http://schemas.microsoft.com/office/powerpoint/2010/main" val="3354386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3</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4940776" cy="584775"/>
          </a:xfrm>
          <a:prstGeom prst="rect">
            <a:avLst/>
          </a:prstGeom>
          <a:noFill/>
        </p:spPr>
        <p:txBody>
          <a:bodyPr wrap="none" rtlCol="0">
            <a:spAutoFit/>
          </a:bodyPr>
          <a:lstStyle/>
          <a:p>
            <a:r>
              <a:rPr lang="en-SG" sz="3200" b="1" dirty="0">
                <a:latin typeface="Bahnschrift Light" panose="020B0502040204020203" pitchFamily="34" charset="0"/>
              </a:rPr>
              <a:t>Selected Financial Metrics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3" y="931609"/>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Net Revenues</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31615"/>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Gross Margins</a:t>
            </a:r>
          </a:p>
        </p:txBody>
      </p:sp>
      <p:sp>
        <p:nvSpPr>
          <p:cNvPr id="48" name="Rectangle 47">
            <a:extLst>
              <a:ext uri="{FF2B5EF4-FFF2-40B4-BE49-F238E27FC236}">
                <a16:creationId xmlns:a16="http://schemas.microsoft.com/office/drawing/2014/main" id="{090B34BA-870D-43FC-9DBB-EF5658CC474F}"/>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EBITDA Margins</a:t>
            </a:r>
          </a:p>
        </p:txBody>
      </p:sp>
      <p:sp>
        <p:nvSpPr>
          <p:cNvPr id="49" name="Rectangle 48">
            <a:extLst>
              <a:ext uri="{FF2B5EF4-FFF2-40B4-BE49-F238E27FC236}">
                <a16:creationId xmlns:a16="http://schemas.microsoft.com/office/drawing/2014/main" id="{94626895-8AB4-482A-8AF0-2CBF6C934806}"/>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Net Income Margins</a:t>
            </a:r>
          </a:p>
        </p:txBody>
      </p:sp>
      <p:pic>
        <p:nvPicPr>
          <p:cNvPr id="2" name="Picture 1">
            <a:extLst>
              <a:ext uri="{FF2B5EF4-FFF2-40B4-BE49-F238E27FC236}">
                <a16:creationId xmlns:a16="http://schemas.microsoft.com/office/drawing/2014/main" id="{2863A3E7-E23A-4915-9C76-9C55792D4544}"/>
              </a:ext>
            </a:extLst>
          </p:cNvPr>
          <p:cNvPicPr>
            <a:picLocks noChangeAspect="1"/>
          </p:cNvPicPr>
          <p:nvPr/>
        </p:nvPicPr>
        <p:blipFill>
          <a:blip r:embed="rId2"/>
          <a:stretch>
            <a:fillRect/>
          </a:stretch>
        </p:blipFill>
        <p:spPr>
          <a:xfrm>
            <a:off x="1106072" y="1246076"/>
            <a:ext cx="4130460" cy="2482671"/>
          </a:xfrm>
          <a:prstGeom prst="rect">
            <a:avLst/>
          </a:prstGeom>
        </p:spPr>
      </p:pic>
      <p:pic>
        <p:nvPicPr>
          <p:cNvPr id="3" name="Picture 2">
            <a:extLst>
              <a:ext uri="{FF2B5EF4-FFF2-40B4-BE49-F238E27FC236}">
                <a16:creationId xmlns:a16="http://schemas.microsoft.com/office/drawing/2014/main" id="{FA5F5A68-6309-4703-A1C4-5E642D386AB7}"/>
              </a:ext>
            </a:extLst>
          </p:cNvPr>
          <p:cNvPicPr>
            <a:picLocks noChangeAspect="1"/>
          </p:cNvPicPr>
          <p:nvPr/>
        </p:nvPicPr>
        <p:blipFill>
          <a:blip r:embed="rId3"/>
          <a:stretch>
            <a:fillRect/>
          </a:stretch>
        </p:blipFill>
        <p:spPr>
          <a:xfrm>
            <a:off x="7043329" y="1234106"/>
            <a:ext cx="4130460" cy="2482670"/>
          </a:xfrm>
          <a:prstGeom prst="rect">
            <a:avLst/>
          </a:prstGeom>
        </p:spPr>
      </p:pic>
      <p:pic>
        <p:nvPicPr>
          <p:cNvPr id="34" name="Picture 33">
            <a:extLst>
              <a:ext uri="{FF2B5EF4-FFF2-40B4-BE49-F238E27FC236}">
                <a16:creationId xmlns:a16="http://schemas.microsoft.com/office/drawing/2014/main" id="{57611E55-18E6-4721-9996-45F9E232A6D1}"/>
              </a:ext>
            </a:extLst>
          </p:cNvPr>
          <p:cNvPicPr>
            <a:picLocks noChangeAspect="1"/>
          </p:cNvPicPr>
          <p:nvPr/>
        </p:nvPicPr>
        <p:blipFill>
          <a:blip r:embed="rId3"/>
          <a:stretch>
            <a:fillRect/>
          </a:stretch>
        </p:blipFill>
        <p:spPr>
          <a:xfrm>
            <a:off x="1106071" y="4016875"/>
            <a:ext cx="4147361" cy="2492829"/>
          </a:xfrm>
          <a:prstGeom prst="rect">
            <a:avLst/>
          </a:prstGeom>
        </p:spPr>
      </p:pic>
      <p:pic>
        <p:nvPicPr>
          <p:cNvPr id="37" name="Picture 36">
            <a:extLst>
              <a:ext uri="{FF2B5EF4-FFF2-40B4-BE49-F238E27FC236}">
                <a16:creationId xmlns:a16="http://schemas.microsoft.com/office/drawing/2014/main" id="{655FD537-00BC-4B0D-AD68-2456CAB1DCC7}"/>
              </a:ext>
            </a:extLst>
          </p:cNvPr>
          <p:cNvPicPr>
            <a:picLocks noChangeAspect="1"/>
          </p:cNvPicPr>
          <p:nvPr/>
        </p:nvPicPr>
        <p:blipFill>
          <a:blip r:embed="rId4"/>
          <a:stretch>
            <a:fillRect/>
          </a:stretch>
        </p:blipFill>
        <p:spPr>
          <a:xfrm>
            <a:off x="6999395" y="4053436"/>
            <a:ext cx="4086533" cy="2456268"/>
          </a:xfrm>
          <a:prstGeom prst="rect">
            <a:avLst/>
          </a:prstGeom>
        </p:spPr>
      </p:pic>
    </p:spTree>
    <p:extLst>
      <p:ext uri="{BB962C8B-B14F-4D97-AF65-F5344CB8AC3E}">
        <p14:creationId xmlns:p14="http://schemas.microsoft.com/office/powerpoint/2010/main" val="648733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4</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4940776" cy="584775"/>
          </a:xfrm>
          <a:prstGeom prst="rect">
            <a:avLst/>
          </a:prstGeom>
          <a:noFill/>
        </p:spPr>
        <p:txBody>
          <a:bodyPr wrap="none" rtlCol="0">
            <a:spAutoFit/>
          </a:bodyPr>
          <a:lstStyle/>
          <a:p>
            <a:r>
              <a:rPr lang="en-SG" sz="3200" b="1" dirty="0">
                <a:latin typeface="Bahnschrift Light" panose="020B0502040204020203" pitchFamily="34" charset="0"/>
              </a:rPr>
              <a:t>Selected Financial Metrics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Cash as a % of Total Assets</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Current Ratio</a:t>
            </a:r>
          </a:p>
        </p:txBody>
      </p:sp>
      <p:sp>
        <p:nvSpPr>
          <p:cNvPr id="76" name="Rectangle 75">
            <a:extLst>
              <a:ext uri="{FF2B5EF4-FFF2-40B4-BE49-F238E27FC236}">
                <a16:creationId xmlns:a16="http://schemas.microsoft.com/office/drawing/2014/main" id="{F336DB4A-5F05-47FB-BF73-F2A8452E8A29}"/>
              </a:ext>
            </a:extLst>
          </p:cNvPr>
          <p:cNvSpPr/>
          <p:nvPr/>
        </p:nvSpPr>
        <p:spPr>
          <a:xfrm>
            <a:off x="321378" y="4864231"/>
            <a:ext cx="5673365" cy="154617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 company has a strong cash balance. This allows DoYou to invest heavily into technology and marketing when the opportunity arises. The company also has an asset light model, with little PP&amp;E.</a:t>
            </a:r>
          </a:p>
        </p:txBody>
      </p:sp>
      <p:pic>
        <p:nvPicPr>
          <p:cNvPr id="2" name="Picture 1">
            <a:extLst>
              <a:ext uri="{FF2B5EF4-FFF2-40B4-BE49-F238E27FC236}">
                <a16:creationId xmlns:a16="http://schemas.microsoft.com/office/drawing/2014/main" id="{8F8FDFAD-ABFD-4B99-820D-7629F511387D}"/>
              </a:ext>
            </a:extLst>
          </p:cNvPr>
          <p:cNvPicPr>
            <a:picLocks noChangeAspect="1"/>
          </p:cNvPicPr>
          <p:nvPr/>
        </p:nvPicPr>
        <p:blipFill>
          <a:blip r:embed="rId2"/>
          <a:stretch>
            <a:fillRect/>
          </a:stretch>
        </p:blipFill>
        <p:spPr>
          <a:xfrm>
            <a:off x="312655" y="1322300"/>
            <a:ext cx="5673364" cy="3414595"/>
          </a:xfrm>
          <a:prstGeom prst="rect">
            <a:avLst/>
          </a:prstGeom>
        </p:spPr>
      </p:pic>
      <p:pic>
        <p:nvPicPr>
          <p:cNvPr id="3" name="Picture 2">
            <a:extLst>
              <a:ext uri="{FF2B5EF4-FFF2-40B4-BE49-F238E27FC236}">
                <a16:creationId xmlns:a16="http://schemas.microsoft.com/office/drawing/2014/main" id="{6ED77CC5-9A64-47C0-BD66-99CBF5941721}"/>
              </a:ext>
            </a:extLst>
          </p:cNvPr>
          <p:cNvPicPr>
            <a:picLocks noChangeAspect="1"/>
          </p:cNvPicPr>
          <p:nvPr/>
        </p:nvPicPr>
        <p:blipFill>
          <a:blip r:embed="rId3"/>
          <a:stretch>
            <a:fillRect/>
          </a:stretch>
        </p:blipFill>
        <p:spPr>
          <a:xfrm>
            <a:off x="6205979" y="1327549"/>
            <a:ext cx="5664643" cy="3409346"/>
          </a:xfrm>
          <a:prstGeom prst="rect">
            <a:avLst/>
          </a:prstGeom>
        </p:spPr>
      </p:pic>
      <p:sp>
        <p:nvSpPr>
          <p:cNvPr id="46" name="Rectangle 45">
            <a:extLst>
              <a:ext uri="{FF2B5EF4-FFF2-40B4-BE49-F238E27FC236}">
                <a16:creationId xmlns:a16="http://schemas.microsoft.com/office/drawing/2014/main" id="{D4778FF2-30C1-4B0C-844F-1763AF0974C3}"/>
              </a:ext>
            </a:extLst>
          </p:cNvPr>
          <p:cNvSpPr/>
          <p:nvPr/>
        </p:nvSpPr>
        <p:spPr>
          <a:xfrm>
            <a:off x="6205979" y="4866344"/>
            <a:ext cx="5673365" cy="154617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 majority of DoYou’s Current Liabilities are from its accounts payables. With a strong current ratio, the company is highly liquid. The firm also has no Debt and investors does not have to worry about insolvency.</a:t>
            </a:r>
          </a:p>
        </p:txBody>
      </p:sp>
    </p:spTree>
    <p:extLst>
      <p:ext uri="{BB962C8B-B14F-4D97-AF65-F5344CB8AC3E}">
        <p14:creationId xmlns:p14="http://schemas.microsoft.com/office/powerpoint/2010/main" val="1048087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5</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044423" cy="584775"/>
          </a:xfrm>
          <a:prstGeom prst="rect">
            <a:avLst/>
          </a:prstGeom>
          <a:noFill/>
        </p:spPr>
        <p:txBody>
          <a:bodyPr wrap="none" rtlCol="0">
            <a:spAutoFit/>
          </a:bodyPr>
          <a:lstStyle/>
          <a:p>
            <a:r>
              <a:rPr lang="en-SG" sz="3200" b="1" dirty="0">
                <a:latin typeface="Bahnschrift Light" panose="020B0502040204020203" pitchFamily="34" charset="0"/>
              </a:rPr>
              <a:t>Business Model</a:t>
            </a:r>
          </a:p>
        </p:txBody>
      </p:sp>
      <p:sp>
        <p:nvSpPr>
          <p:cNvPr id="71" name="Rectangle 70">
            <a:extLst>
              <a:ext uri="{FF2B5EF4-FFF2-40B4-BE49-F238E27FC236}">
                <a16:creationId xmlns:a16="http://schemas.microsoft.com/office/drawing/2014/main" id="{D164E290-74AC-4FCA-A172-38AF824D5C85}"/>
              </a:ext>
            </a:extLst>
          </p:cNvPr>
          <p:cNvSpPr/>
          <p:nvPr/>
        </p:nvSpPr>
        <p:spPr>
          <a:xfrm>
            <a:off x="312656" y="3743183"/>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Monetization Model not based on Ads</a:t>
            </a:r>
          </a:p>
        </p:txBody>
      </p:sp>
      <p:sp>
        <p:nvSpPr>
          <p:cNvPr id="72" name="Rectangle 71">
            <a:extLst>
              <a:ext uri="{FF2B5EF4-FFF2-40B4-BE49-F238E27FC236}">
                <a16:creationId xmlns:a16="http://schemas.microsoft.com/office/drawing/2014/main" id="{76241727-97B6-44BD-9A0B-D31ED16172E8}"/>
              </a:ext>
            </a:extLst>
          </p:cNvPr>
          <p:cNvSpPr/>
          <p:nvPr/>
        </p:nvSpPr>
        <p:spPr>
          <a:xfrm>
            <a:off x="312656" y="987794"/>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Large amount of time spent on platform</a:t>
            </a:r>
          </a:p>
        </p:txBody>
      </p:sp>
      <p:sp>
        <p:nvSpPr>
          <p:cNvPr id="76" name="Rectangle 75">
            <a:extLst>
              <a:ext uri="{FF2B5EF4-FFF2-40B4-BE49-F238E27FC236}">
                <a16:creationId xmlns:a16="http://schemas.microsoft.com/office/drawing/2014/main" id="{F336DB4A-5F05-47FB-BF73-F2A8452E8A29}"/>
              </a:ext>
            </a:extLst>
          </p:cNvPr>
          <p:cNvSpPr/>
          <p:nvPr/>
        </p:nvSpPr>
        <p:spPr>
          <a:xfrm>
            <a:off x="312657" y="4125277"/>
            <a:ext cx="5673365"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a:solidFill>
                  <a:schemeClr val="tx1"/>
                </a:solidFill>
              </a:rPr>
              <a:t>DouYu employs a multi-channel monetization model which primarily includes live streaming and advertisements, with live streaming being the main monetization channel generating 90.9% of total revenue in 2018. This live streaming revenue is primarily derived from the sales of a wide array of virtual gifts. In addition, the firm generates revenue from game distribution. </a:t>
            </a:r>
            <a:endParaRPr lang="en-SG" dirty="0">
              <a:solidFill>
                <a:schemeClr val="tx1"/>
              </a:solidFill>
            </a:endParaRPr>
          </a:p>
        </p:txBody>
      </p:sp>
      <p:sp>
        <p:nvSpPr>
          <p:cNvPr id="80" name="Rectangle 79">
            <a:extLst>
              <a:ext uri="{FF2B5EF4-FFF2-40B4-BE49-F238E27FC236}">
                <a16:creationId xmlns:a16="http://schemas.microsoft.com/office/drawing/2014/main" id="{47EDA093-F2CD-405F-A882-CE359CA806AF}"/>
              </a:ext>
            </a:extLst>
          </p:cNvPr>
          <p:cNvSpPr/>
          <p:nvPr/>
        </p:nvSpPr>
        <p:spPr>
          <a:xfrm>
            <a:off x="312656" y="1379323"/>
            <a:ext cx="5673364" cy="218200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Average total daily time spent by active users of 17.3 million and 26.0 million hours in the first quarter of 2018 and 2019, respectively. he average daily time spent by each active user was 42 minutes and 56 minutes for the same periods. This time </a:t>
            </a:r>
            <a:r>
              <a:rPr lang="en-SG" b="1" dirty="0">
                <a:solidFill>
                  <a:schemeClr val="tx1"/>
                </a:solidFill>
              </a:rPr>
              <a:t>spent</a:t>
            </a:r>
            <a:r>
              <a:rPr lang="en-SG" dirty="0">
                <a:solidFill>
                  <a:schemeClr val="tx1"/>
                </a:solidFill>
              </a:rPr>
              <a:t> on the platform can be </a:t>
            </a:r>
            <a:r>
              <a:rPr lang="en-SG" b="1" dirty="0">
                <a:solidFill>
                  <a:schemeClr val="tx1"/>
                </a:solidFill>
              </a:rPr>
              <a:t>Monetized</a:t>
            </a:r>
            <a:r>
              <a:rPr lang="en-SG" dirty="0">
                <a:solidFill>
                  <a:schemeClr val="tx1"/>
                </a:solidFill>
              </a:rPr>
              <a:t>.</a:t>
            </a:r>
          </a:p>
        </p:txBody>
      </p:sp>
      <p:pic>
        <p:nvPicPr>
          <p:cNvPr id="3" name="Picture 2">
            <a:extLst>
              <a:ext uri="{FF2B5EF4-FFF2-40B4-BE49-F238E27FC236}">
                <a16:creationId xmlns:a16="http://schemas.microsoft.com/office/drawing/2014/main" id="{7F378566-73FD-4278-92D0-F403B75EC2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5980" y="2241604"/>
            <a:ext cx="5642942" cy="3003157"/>
          </a:xfrm>
          <a:prstGeom prst="rect">
            <a:avLst/>
          </a:prstGeom>
        </p:spPr>
      </p:pic>
    </p:spTree>
    <p:extLst>
      <p:ext uri="{BB962C8B-B14F-4D97-AF65-F5344CB8AC3E}">
        <p14:creationId xmlns:p14="http://schemas.microsoft.com/office/powerpoint/2010/main" val="3178297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6</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994457" cy="584775"/>
          </a:xfrm>
          <a:prstGeom prst="rect">
            <a:avLst/>
          </a:prstGeom>
          <a:noFill/>
        </p:spPr>
        <p:txBody>
          <a:bodyPr wrap="none" rtlCol="0">
            <a:spAutoFit/>
          </a:bodyPr>
          <a:lstStyle/>
          <a:p>
            <a:r>
              <a:rPr lang="en-SG" sz="3200" b="1" dirty="0">
                <a:latin typeface="Bahnschrift Light" panose="020B0502040204020203" pitchFamily="34" charset="0"/>
              </a:rPr>
              <a:t>Strengths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6" y="1787671"/>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b="1" dirty="0">
                <a:latin typeface="Bahnschrift Light" panose="020B0502040204020203" pitchFamily="34" charset="0"/>
              </a:rPr>
              <a:t>Leading player in China</a:t>
            </a:r>
          </a:p>
        </p:txBody>
      </p:sp>
      <p:sp>
        <p:nvSpPr>
          <p:cNvPr id="76" name="Rectangle 75">
            <a:extLst>
              <a:ext uri="{FF2B5EF4-FFF2-40B4-BE49-F238E27FC236}">
                <a16:creationId xmlns:a16="http://schemas.microsoft.com/office/drawing/2014/main" id="{F336DB4A-5F05-47FB-BF73-F2A8452E8A29}"/>
              </a:ext>
            </a:extLst>
          </p:cNvPr>
          <p:cNvSpPr/>
          <p:nvPr/>
        </p:nvSpPr>
        <p:spPr>
          <a:xfrm>
            <a:off x="312657" y="2150634"/>
            <a:ext cx="5673365" cy="331323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According to </a:t>
            </a:r>
            <a:r>
              <a:rPr lang="en-SG" dirty="0" err="1">
                <a:solidFill>
                  <a:schemeClr val="tx1"/>
                </a:solidFill>
              </a:rPr>
              <a:t>iResearch</a:t>
            </a:r>
            <a:r>
              <a:rPr lang="en-SG" dirty="0">
                <a:solidFill>
                  <a:schemeClr val="tx1"/>
                </a:solidFill>
              </a:rPr>
              <a:t>, DoYou is the largest game centric live streaming platform measured by average total MAUs and average total daily time spent by active users in the first quarter of 2018 and 2019. The huge number of users and streamers is of huge commercial value to advertisers, game developers and publishers and in turn allow streamers to create more attractive content. This large and interactive community fuels a self-reinforcing network effect that helps solidify their leadership position</a:t>
            </a:r>
          </a:p>
        </p:txBody>
      </p:sp>
      <p:pic>
        <p:nvPicPr>
          <p:cNvPr id="3" name="Picture 2" descr="A person holding a sign&#10;&#10;Description automatically generated">
            <a:extLst>
              <a:ext uri="{FF2B5EF4-FFF2-40B4-BE49-F238E27FC236}">
                <a16:creationId xmlns:a16="http://schemas.microsoft.com/office/drawing/2014/main" id="{A7EEC696-C0BA-4F05-B68E-CC877A1836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2906" y="1852650"/>
            <a:ext cx="5576438" cy="3520126"/>
          </a:xfrm>
          <a:prstGeom prst="rect">
            <a:avLst/>
          </a:prstGeom>
        </p:spPr>
      </p:pic>
    </p:spTree>
    <p:extLst>
      <p:ext uri="{BB962C8B-B14F-4D97-AF65-F5344CB8AC3E}">
        <p14:creationId xmlns:p14="http://schemas.microsoft.com/office/powerpoint/2010/main" val="1105503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7</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994457" cy="584775"/>
          </a:xfrm>
          <a:prstGeom prst="rect">
            <a:avLst/>
          </a:prstGeom>
          <a:noFill/>
        </p:spPr>
        <p:txBody>
          <a:bodyPr wrap="none" rtlCol="0">
            <a:spAutoFit/>
          </a:bodyPr>
          <a:lstStyle/>
          <a:p>
            <a:r>
              <a:rPr lang="en-SG" sz="3200" b="1" dirty="0">
                <a:latin typeface="Bahnschrift Light" panose="020B0502040204020203" pitchFamily="34" charset="0"/>
              </a:rPr>
              <a:t>Strengths</a:t>
            </a:r>
          </a:p>
        </p:txBody>
      </p:sp>
      <p:sp>
        <p:nvSpPr>
          <p:cNvPr id="72" name="Rectangle 71">
            <a:extLst>
              <a:ext uri="{FF2B5EF4-FFF2-40B4-BE49-F238E27FC236}">
                <a16:creationId xmlns:a16="http://schemas.microsoft.com/office/drawing/2014/main" id="{76241727-97B6-44BD-9A0B-D31ED16172E8}"/>
              </a:ext>
            </a:extLst>
          </p:cNvPr>
          <p:cNvSpPr/>
          <p:nvPr/>
        </p:nvSpPr>
        <p:spPr>
          <a:xfrm>
            <a:off x="6205982" y="1723635"/>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b="1" dirty="0">
                <a:latin typeface="Bahnschrift Light" panose="020B0502040204020203" pitchFamily="34" charset="0"/>
              </a:rPr>
              <a:t>High retention rate = “Web Stickiness”</a:t>
            </a:r>
          </a:p>
        </p:txBody>
      </p:sp>
      <p:sp>
        <p:nvSpPr>
          <p:cNvPr id="80" name="Rectangle 79">
            <a:extLst>
              <a:ext uri="{FF2B5EF4-FFF2-40B4-BE49-F238E27FC236}">
                <a16:creationId xmlns:a16="http://schemas.microsoft.com/office/drawing/2014/main" id="{47EDA093-F2CD-405F-A882-CE359CA806AF}"/>
              </a:ext>
            </a:extLst>
          </p:cNvPr>
          <p:cNvSpPr/>
          <p:nvPr/>
        </p:nvSpPr>
        <p:spPr>
          <a:xfrm>
            <a:off x="6205982" y="2082437"/>
            <a:ext cx="5673364" cy="331324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Diverse product offerings and continuously enriched content allow us to effectively retain users. For the past twelve months ended March 2019, the average next-month active user retention rate was 76.0%, as compared to 75.5% for the past twelve months ended March 2018. Based on their data, active users spend an average of 5.9 hrs/</a:t>
            </a:r>
            <a:r>
              <a:rPr lang="en-SG" dirty="0" err="1">
                <a:solidFill>
                  <a:schemeClr val="tx1"/>
                </a:solidFill>
              </a:rPr>
              <a:t>mth</a:t>
            </a:r>
            <a:r>
              <a:rPr lang="en-SG" dirty="0">
                <a:solidFill>
                  <a:schemeClr val="tx1"/>
                </a:solidFill>
              </a:rPr>
              <a:t> during their first quarter of accessing the platform, 13.9 hrs/</a:t>
            </a:r>
            <a:r>
              <a:rPr lang="en-SG" dirty="0" err="1">
                <a:solidFill>
                  <a:schemeClr val="tx1"/>
                </a:solidFill>
              </a:rPr>
              <a:t>mth</a:t>
            </a:r>
            <a:r>
              <a:rPr lang="en-SG" dirty="0">
                <a:solidFill>
                  <a:schemeClr val="tx1"/>
                </a:solidFill>
              </a:rPr>
              <a:t> in the fourth quarter from the quarter when they first accessed our platform and 16.2 hrs/</a:t>
            </a:r>
            <a:r>
              <a:rPr lang="en-SG" dirty="0" err="1">
                <a:solidFill>
                  <a:schemeClr val="tx1"/>
                </a:solidFill>
              </a:rPr>
              <a:t>mth</a:t>
            </a:r>
            <a:r>
              <a:rPr lang="en-SG" dirty="0">
                <a:solidFill>
                  <a:schemeClr val="tx1"/>
                </a:solidFill>
              </a:rPr>
              <a:t> in the sixth quarter.</a:t>
            </a:r>
          </a:p>
        </p:txBody>
      </p:sp>
      <p:pic>
        <p:nvPicPr>
          <p:cNvPr id="3" name="Picture 2" descr="A screenshot of text&#10;&#10;Description automatically generated">
            <a:extLst>
              <a:ext uri="{FF2B5EF4-FFF2-40B4-BE49-F238E27FC236}">
                <a16:creationId xmlns:a16="http://schemas.microsoft.com/office/drawing/2014/main" id="{ABBF4139-662A-4BD9-8C22-E0F45D4A2F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655" y="2186829"/>
            <a:ext cx="5673364" cy="2877886"/>
          </a:xfrm>
          <a:prstGeom prst="rect">
            <a:avLst/>
          </a:prstGeom>
        </p:spPr>
      </p:pic>
    </p:spTree>
    <p:extLst>
      <p:ext uri="{BB962C8B-B14F-4D97-AF65-F5344CB8AC3E}">
        <p14:creationId xmlns:p14="http://schemas.microsoft.com/office/powerpoint/2010/main" val="2129214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8</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994457" cy="584775"/>
          </a:xfrm>
          <a:prstGeom prst="rect">
            <a:avLst/>
          </a:prstGeom>
          <a:noFill/>
        </p:spPr>
        <p:txBody>
          <a:bodyPr wrap="none" rtlCol="0">
            <a:spAutoFit/>
          </a:bodyPr>
          <a:lstStyle/>
          <a:p>
            <a:r>
              <a:rPr lang="en-SG" sz="3200" b="1" dirty="0">
                <a:latin typeface="Bahnschrift Light" panose="020B0502040204020203" pitchFamily="34" charset="0"/>
              </a:rPr>
              <a:t>Strengths</a:t>
            </a:r>
          </a:p>
        </p:txBody>
      </p:sp>
      <p:sp>
        <p:nvSpPr>
          <p:cNvPr id="44" name="Rectangle 43">
            <a:extLst>
              <a:ext uri="{FF2B5EF4-FFF2-40B4-BE49-F238E27FC236}">
                <a16:creationId xmlns:a16="http://schemas.microsoft.com/office/drawing/2014/main" id="{8276ADE8-AC3A-4FD4-84A6-A29CBD270D05}"/>
              </a:ext>
            </a:extLst>
          </p:cNvPr>
          <p:cNvSpPr/>
          <p:nvPr/>
        </p:nvSpPr>
        <p:spPr>
          <a:xfrm>
            <a:off x="312656" y="1459105"/>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b="1" dirty="0"/>
              <a:t>Strong presence of established streamers</a:t>
            </a:r>
          </a:p>
        </p:txBody>
      </p:sp>
      <p:sp>
        <p:nvSpPr>
          <p:cNvPr id="46" name="Rectangle 45">
            <a:extLst>
              <a:ext uri="{FF2B5EF4-FFF2-40B4-BE49-F238E27FC236}">
                <a16:creationId xmlns:a16="http://schemas.microsoft.com/office/drawing/2014/main" id="{EBEF3F9B-3FAB-44BB-AC47-48CBE7DB7607}"/>
              </a:ext>
            </a:extLst>
          </p:cNvPr>
          <p:cNvSpPr/>
          <p:nvPr/>
        </p:nvSpPr>
        <p:spPr>
          <a:xfrm>
            <a:off x="312657" y="1799653"/>
            <a:ext cx="5673364" cy="399278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According to </a:t>
            </a:r>
            <a:r>
              <a:rPr lang="en-SG" dirty="0" err="1">
                <a:solidFill>
                  <a:schemeClr val="tx1"/>
                </a:solidFill>
              </a:rPr>
              <a:t>iResearch</a:t>
            </a:r>
            <a:r>
              <a:rPr lang="en-SG" dirty="0">
                <a:solidFill>
                  <a:schemeClr val="tx1"/>
                </a:solidFill>
              </a:rPr>
              <a:t>, DoYou contracted with 51 out of 100 of China’s top 100 game streamers. DoYou signs exclusive contracts with both top individual streamers and streamer talent agencies that manage a large group of promising, rising streamers. This model ensures the stability of top streamers and their production of high quality streaming content. This also forces web stickiness as streamers cannot jump into other sites, similar to how Twitch is preventing user to jump into YouTube Gaming.</a:t>
            </a:r>
            <a:br>
              <a:rPr lang="en-SG" dirty="0">
                <a:solidFill>
                  <a:schemeClr val="tx1"/>
                </a:solidFill>
              </a:rPr>
            </a:br>
            <a:br>
              <a:rPr lang="en-SG" dirty="0">
                <a:solidFill>
                  <a:schemeClr val="tx1"/>
                </a:solidFill>
              </a:rPr>
            </a:br>
            <a:r>
              <a:rPr lang="en-SG" dirty="0">
                <a:solidFill>
                  <a:schemeClr val="tx1"/>
                </a:solidFill>
              </a:rPr>
              <a:t>Exclusive streamers are useful as generated 65% and 66% of the total viewing time across DoYou’s platform. </a:t>
            </a:r>
          </a:p>
        </p:txBody>
      </p:sp>
      <p:pic>
        <p:nvPicPr>
          <p:cNvPr id="36" name="Picture 35" descr="A close up of a machine&#10;&#10;Description automatically generated">
            <a:extLst>
              <a:ext uri="{FF2B5EF4-FFF2-40B4-BE49-F238E27FC236}">
                <a16:creationId xmlns:a16="http://schemas.microsoft.com/office/drawing/2014/main" id="{7BE4D6A5-FDD8-451B-B643-7D5CB55F70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5295" y="1850909"/>
            <a:ext cx="5574048" cy="2979019"/>
          </a:xfrm>
          <a:prstGeom prst="rect">
            <a:avLst/>
          </a:prstGeom>
        </p:spPr>
      </p:pic>
    </p:spTree>
    <p:extLst>
      <p:ext uri="{BB962C8B-B14F-4D97-AF65-F5344CB8AC3E}">
        <p14:creationId xmlns:p14="http://schemas.microsoft.com/office/powerpoint/2010/main" val="774317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9</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6992620" cy="584775"/>
          </a:xfrm>
          <a:prstGeom prst="rect">
            <a:avLst/>
          </a:prstGeom>
          <a:noFill/>
        </p:spPr>
        <p:txBody>
          <a:bodyPr wrap="none" rtlCol="0">
            <a:spAutoFit/>
          </a:bodyPr>
          <a:lstStyle/>
          <a:p>
            <a:r>
              <a:rPr lang="en-SG" sz="3200" b="1" dirty="0">
                <a:latin typeface="Bahnschrift Light" panose="020B0502040204020203" pitchFamily="34" charset="0"/>
              </a:rPr>
              <a:t>Their Greatest Asset: Their Streamers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b="1" dirty="0">
                <a:latin typeface="Bahnschrift Light" panose="020B0502040204020203" pitchFamily="34" charset="0"/>
              </a:rPr>
              <a:t>The Important social icons</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b="1" dirty="0">
                <a:latin typeface="Bahnschrift Light" panose="020B0502040204020203" pitchFamily="34" charset="0"/>
              </a:rPr>
              <a:t>Streamer Discovery and Development </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5673365"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Being a new social phenomenon in China, streamers are like key opinion leaders or social icons who have gained wide popularity among the younger generation. DoYou serves as the platform to facilitate the monetization of this new social phenomenon.   </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81329"/>
            <a:ext cx="5673364" cy="493355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DoYou identifies streamers with potential with whom they seek to sign exclusive contracts. They use a comprehensive performance metric analytical system which measures the quality of a streamer's content, activity levels and user engagement. These streamers with potential are given development plans which aims to guide the streamers to focus on trendy topics and increase their positive public exposure. For example, they are placed into different categories according to the demographics that they likely appeal to. DoYou then helps direct traffic from their target demographics to them by giving them top positions of streaming rooms. In fact, DoYou promote streamers' content on and outside of their  platform, boost their popularity through traditional media channels and provide them with opportunities to attend online and offline activities where they can further increase their public exposure, such as </a:t>
            </a:r>
            <a:r>
              <a:rPr lang="en-SG" dirty="0" err="1">
                <a:solidFill>
                  <a:schemeClr val="tx1"/>
                </a:solidFill>
              </a:rPr>
              <a:t>Douyu</a:t>
            </a:r>
            <a:r>
              <a:rPr lang="en-SG" dirty="0">
                <a:solidFill>
                  <a:schemeClr val="tx1"/>
                </a:solidFill>
              </a:rPr>
              <a:t> Carnival.</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b="1" dirty="0">
                <a:latin typeface="Bahnschrift Light" panose="020B0502040204020203" pitchFamily="34" charset="0"/>
              </a:rPr>
              <a:t>Importance of Exclusive Streamers</a:t>
            </a:r>
          </a:p>
        </p:txBody>
      </p:sp>
      <p:sp>
        <p:nvSpPr>
          <p:cNvPr id="46" name="Rectangle 45">
            <a:extLst>
              <a:ext uri="{FF2B5EF4-FFF2-40B4-BE49-F238E27FC236}">
                <a16:creationId xmlns:a16="http://schemas.microsoft.com/office/drawing/2014/main" id="{EBEF3F9B-3FAB-44BB-AC47-48CBE7DB7607}"/>
              </a:ext>
            </a:extLst>
          </p:cNvPr>
          <p:cNvSpPr/>
          <p:nvPr/>
        </p:nvSpPr>
        <p:spPr>
          <a:xfrm>
            <a:off x="312656" y="4104642"/>
            <a:ext cx="5673364" cy="222209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Exclusive streamers contributed 65.8% to total viewership in terms of viewing hours on our platform and 61.2% of the total live streaming revenue generated from our platform. Exclusive streamers have exclusivity clauses, locking them in over 3-5 years. They are also given base salaries which alleviates streamers worries, allowing them to focus on creating quality content. Overtime, streamers stay on the channel due to its size and popularity.</a:t>
            </a:r>
          </a:p>
        </p:txBody>
      </p:sp>
    </p:spTree>
    <p:extLst>
      <p:ext uri="{BB962C8B-B14F-4D97-AF65-F5344CB8AC3E}">
        <p14:creationId xmlns:p14="http://schemas.microsoft.com/office/powerpoint/2010/main" val="955477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10</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6992620" cy="584775"/>
          </a:xfrm>
          <a:prstGeom prst="rect">
            <a:avLst/>
          </a:prstGeom>
          <a:noFill/>
        </p:spPr>
        <p:txBody>
          <a:bodyPr wrap="none" rtlCol="0">
            <a:spAutoFit/>
          </a:bodyPr>
          <a:lstStyle/>
          <a:p>
            <a:r>
              <a:rPr lang="en-SG" sz="3200" b="1" dirty="0">
                <a:latin typeface="Bahnschrift Light" panose="020B0502040204020203" pitchFamily="34" charset="0"/>
              </a:rPr>
              <a:t>Their Greatest Asset: Their Streamers</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1034903"/>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b="1" dirty="0"/>
              <a:t>Managing the content creators</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1025468"/>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b="1" dirty="0"/>
              <a:t>Tailored content drives customer loyalty</a:t>
            </a:r>
          </a:p>
        </p:txBody>
      </p:sp>
      <p:sp>
        <p:nvSpPr>
          <p:cNvPr id="46" name="Rectangle 45">
            <a:extLst>
              <a:ext uri="{FF2B5EF4-FFF2-40B4-BE49-F238E27FC236}">
                <a16:creationId xmlns:a16="http://schemas.microsoft.com/office/drawing/2014/main" id="{EBEF3F9B-3FAB-44BB-AC47-48CBE7DB7607}"/>
              </a:ext>
            </a:extLst>
          </p:cNvPr>
          <p:cNvSpPr/>
          <p:nvPr/>
        </p:nvSpPr>
        <p:spPr>
          <a:xfrm>
            <a:off x="312656" y="1385744"/>
            <a:ext cx="5673364" cy="505785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 platform brings together a deep pool of top streamers and provides a sustainable streamer development system. </a:t>
            </a:r>
            <a:r>
              <a:rPr lang="en-SG" b="1" dirty="0">
                <a:solidFill>
                  <a:schemeClr val="tx1"/>
                </a:solidFill>
              </a:rPr>
              <a:t>6,500 top streamers</a:t>
            </a:r>
            <a:r>
              <a:rPr lang="en-SG" dirty="0">
                <a:solidFill>
                  <a:schemeClr val="tx1"/>
                </a:solidFill>
              </a:rPr>
              <a:t>, each of whom entered into an </a:t>
            </a:r>
            <a:r>
              <a:rPr lang="en-SG" b="1" dirty="0">
                <a:solidFill>
                  <a:schemeClr val="tx1"/>
                </a:solidFill>
              </a:rPr>
              <a:t>exclusive contract</a:t>
            </a:r>
            <a:r>
              <a:rPr lang="en-SG" dirty="0">
                <a:solidFill>
                  <a:schemeClr val="tx1"/>
                </a:solidFill>
              </a:rPr>
              <a:t> with the firm.</a:t>
            </a:r>
            <a:br>
              <a:rPr lang="en-SG" dirty="0">
                <a:solidFill>
                  <a:schemeClr val="tx1"/>
                </a:solidFill>
              </a:rPr>
            </a:br>
            <a:br>
              <a:rPr lang="en-SG" dirty="0">
                <a:solidFill>
                  <a:schemeClr val="tx1"/>
                </a:solidFill>
              </a:rPr>
            </a:br>
            <a:r>
              <a:rPr lang="en-SG" dirty="0">
                <a:solidFill>
                  <a:schemeClr val="tx1"/>
                </a:solidFill>
              </a:rPr>
              <a:t>Approximately 491,000 of their streamers are </a:t>
            </a:r>
            <a:r>
              <a:rPr lang="en-SG" b="1" dirty="0">
                <a:solidFill>
                  <a:schemeClr val="tx1"/>
                </a:solidFill>
              </a:rPr>
              <a:t>managed through talent agencies </a:t>
            </a:r>
            <a:r>
              <a:rPr lang="en-SG" dirty="0">
                <a:solidFill>
                  <a:schemeClr val="tx1"/>
                </a:solidFill>
              </a:rPr>
              <a:t>as of March 31, 2019. Their exclusive contract model with top streamers helps ensure a </a:t>
            </a:r>
            <a:r>
              <a:rPr lang="en-SG" b="1" dirty="0">
                <a:solidFill>
                  <a:schemeClr val="tx1"/>
                </a:solidFill>
              </a:rPr>
              <a:t>consistent supply of quality content</a:t>
            </a:r>
            <a:r>
              <a:rPr lang="en-SG" dirty="0">
                <a:solidFill>
                  <a:schemeClr val="tx1"/>
                </a:solidFill>
              </a:rPr>
              <a:t>, which is effectively supplemented by the talent agency model that captures a large group of promising and rising streamers.</a:t>
            </a:r>
            <a:br>
              <a:rPr lang="en-SG" dirty="0">
                <a:solidFill>
                  <a:schemeClr val="tx1"/>
                </a:solidFill>
              </a:rPr>
            </a:br>
            <a:br>
              <a:rPr lang="en-SG" dirty="0">
                <a:solidFill>
                  <a:schemeClr val="tx1"/>
                </a:solidFill>
              </a:rPr>
            </a:br>
            <a:r>
              <a:rPr lang="en-SG" dirty="0">
                <a:solidFill>
                  <a:schemeClr val="tx1"/>
                </a:solidFill>
              </a:rPr>
              <a:t> With years of experience, they have developed a well-designed system to </a:t>
            </a:r>
            <a:r>
              <a:rPr lang="en-SG" b="1" dirty="0">
                <a:solidFill>
                  <a:schemeClr val="tx1"/>
                </a:solidFill>
              </a:rPr>
              <a:t>discover, train, and promote streamers </a:t>
            </a:r>
            <a:r>
              <a:rPr lang="en-SG" dirty="0">
                <a:solidFill>
                  <a:schemeClr val="tx1"/>
                </a:solidFill>
              </a:rPr>
              <a:t>who are already popular or have demonstrated the potential to become popular, and to help them grow and monetize their popularity.</a:t>
            </a:r>
          </a:p>
        </p:txBody>
      </p:sp>
      <p:sp>
        <p:nvSpPr>
          <p:cNvPr id="47" name="Rectangle 46">
            <a:extLst>
              <a:ext uri="{FF2B5EF4-FFF2-40B4-BE49-F238E27FC236}">
                <a16:creationId xmlns:a16="http://schemas.microsoft.com/office/drawing/2014/main" id="{AD224254-DA82-464A-8F52-DD23D8834FFD}"/>
              </a:ext>
            </a:extLst>
          </p:cNvPr>
          <p:cNvSpPr/>
          <p:nvPr/>
        </p:nvSpPr>
        <p:spPr>
          <a:xfrm>
            <a:off x="6205979" y="1385742"/>
            <a:ext cx="5673364" cy="505378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They have built powerful technology infrastructure to help ensure a stable and optimized live streaming experience for our users. The </a:t>
            </a:r>
            <a:r>
              <a:rPr lang="en-SG" b="1" dirty="0">
                <a:solidFill>
                  <a:schemeClr val="tx1"/>
                </a:solidFill>
              </a:rPr>
              <a:t>optimized user experience </a:t>
            </a:r>
            <a:r>
              <a:rPr lang="en-SG" dirty="0">
                <a:solidFill>
                  <a:schemeClr val="tx1"/>
                </a:solidFill>
              </a:rPr>
              <a:t>attracts a large number of users on the platform and enables the to collect and </a:t>
            </a:r>
            <a:r>
              <a:rPr lang="en-SG" dirty="0" err="1">
                <a:solidFill>
                  <a:schemeClr val="tx1"/>
                </a:solidFill>
              </a:rPr>
              <a:t>analyze</a:t>
            </a:r>
            <a:r>
              <a:rPr lang="en-SG" dirty="0">
                <a:solidFill>
                  <a:schemeClr val="tx1"/>
                </a:solidFill>
              </a:rPr>
              <a:t> vast amounts of </a:t>
            </a:r>
            <a:r>
              <a:rPr lang="en-SG" dirty="0" err="1">
                <a:solidFill>
                  <a:schemeClr val="tx1"/>
                </a:solidFill>
              </a:rPr>
              <a:t>behavioral</a:t>
            </a:r>
            <a:r>
              <a:rPr lang="en-SG" dirty="0">
                <a:solidFill>
                  <a:schemeClr val="tx1"/>
                </a:solidFill>
              </a:rPr>
              <a:t> data </a:t>
            </a:r>
            <a:r>
              <a:rPr lang="en-SG" b="1" dirty="0">
                <a:solidFill>
                  <a:schemeClr val="tx1"/>
                </a:solidFill>
              </a:rPr>
              <a:t>leveraging their big data analytics capabilities</a:t>
            </a:r>
            <a:r>
              <a:rPr lang="en-SG" dirty="0">
                <a:solidFill>
                  <a:schemeClr val="tx1"/>
                </a:solidFill>
              </a:rPr>
              <a:t>. Investing in the user experience generates significant benefits for our platform. </a:t>
            </a:r>
            <a:br>
              <a:rPr lang="en-SG" dirty="0">
                <a:solidFill>
                  <a:schemeClr val="tx1"/>
                </a:solidFill>
              </a:rPr>
            </a:br>
            <a:br>
              <a:rPr lang="en-SG" dirty="0">
                <a:solidFill>
                  <a:schemeClr val="tx1"/>
                </a:solidFill>
              </a:rPr>
            </a:br>
            <a:r>
              <a:rPr lang="en-SG" dirty="0">
                <a:solidFill>
                  <a:schemeClr val="tx1"/>
                </a:solidFill>
              </a:rPr>
              <a:t>For example, since the implementation of the customized content recommendation system in early 2016, the user </a:t>
            </a:r>
            <a:r>
              <a:rPr lang="en-SG" b="1" dirty="0">
                <a:solidFill>
                  <a:schemeClr val="tx1"/>
                </a:solidFill>
              </a:rPr>
              <a:t>click-through rate </a:t>
            </a:r>
            <a:r>
              <a:rPr lang="en-SG" dirty="0">
                <a:solidFill>
                  <a:schemeClr val="tx1"/>
                </a:solidFill>
              </a:rPr>
              <a:t>for content recommendations on the main page </a:t>
            </a:r>
            <a:r>
              <a:rPr lang="en-SG" b="1" dirty="0">
                <a:solidFill>
                  <a:schemeClr val="tx1"/>
                </a:solidFill>
              </a:rPr>
              <a:t>increased from 18%</a:t>
            </a:r>
            <a:r>
              <a:rPr lang="en-SG" dirty="0">
                <a:solidFill>
                  <a:schemeClr val="tx1"/>
                </a:solidFill>
              </a:rPr>
              <a:t> in June 2016 </a:t>
            </a:r>
            <a:r>
              <a:rPr lang="en-SG" b="1" dirty="0">
                <a:solidFill>
                  <a:schemeClr val="tx1"/>
                </a:solidFill>
              </a:rPr>
              <a:t>to 49% </a:t>
            </a:r>
            <a:r>
              <a:rPr lang="en-SG" dirty="0">
                <a:solidFill>
                  <a:schemeClr val="tx1"/>
                </a:solidFill>
              </a:rPr>
              <a:t>in March 2019. Through </a:t>
            </a:r>
            <a:r>
              <a:rPr lang="en-SG" b="1" dirty="0">
                <a:solidFill>
                  <a:schemeClr val="tx1"/>
                </a:solidFill>
              </a:rPr>
              <a:t>comprehensive and refined content categorization, customized recommendations and development of new products and features</a:t>
            </a:r>
            <a:r>
              <a:rPr lang="en-SG" dirty="0">
                <a:solidFill>
                  <a:schemeClr val="tx1"/>
                </a:solidFill>
              </a:rPr>
              <a:t>, they have enhance user experience to attract new users and increase user loyalty.</a:t>
            </a:r>
          </a:p>
        </p:txBody>
      </p:sp>
    </p:spTree>
    <p:extLst>
      <p:ext uri="{BB962C8B-B14F-4D97-AF65-F5344CB8AC3E}">
        <p14:creationId xmlns:p14="http://schemas.microsoft.com/office/powerpoint/2010/main" val="3438892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11</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6992620" cy="584775"/>
          </a:xfrm>
          <a:prstGeom prst="rect">
            <a:avLst/>
          </a:prstGeom>
          <a:noFill/>
        </p:spPr>
        <p:txBody>
          <a:bodyPr wrap="none" rtlCol="0">
            <a:spAutoFit/>
          </a:bodyPr>
          <a:lstStyle/>
          <a:p>
            <a:r>
              <a:rPr lang="en-SG" sz="3200" b="1" dirty="0">
                <a:latin typeface="Bahnschrift Light" panose="020B0502040204020203" pitchFamily="34" charset="0"/>
              </a:rPr>
              <a:t>Their Greatest Asset: Their Streamers</a:t>
            </a:r>
          </a:p>
        </p:txBody>
      </p:sp>
      <p:sp>
        <p:nvSpPr>
          <p:cNvPr id="45" name="Rectangle 44">
            <a:extLst>
              <a:ext uri="{FF2B5EF4-FFF2-40B4-BE49-F238E27FC236}">
                <a16:creationId xmlns:a16="http://schemas.microsoft.com/office/drawing/2014/main" id="{E280AEF7-F050-48C7-BDF8-6859EC5EDC0D}"/>
              </a:ext>
            </a:extLst>
          </p:cNvPr>
          <p:cNvSpPr/>
          <p:nvPr/>
        </p:nvSpPr>
        <p:spPr>
          <a:xfrm>
            <a:off x="6205980" y="140612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b="1" dirty="0"/>
              <a:t>Strong Training Program</a:t>
            </a:r>
          </a:p>
        </p:txBody>
      </p:sp>
      <p:sp>
        <p:nvSpPr>
          <p:cNvPr id="47" name="Rectangle 46">
            <a:extLst>
              <a:ext uri="{FF2B5EF4-FFF2-40B4-BE49-F238E27FC236}">
                <a16:creationId xmlns:a16="http://schemas.microsoft.com/office/drawing/2014/main" id="{AD224254-DA82-464A-8F52-DD23D8834FFD}"/>
              </a:ext>
            </a:extLst>
          </p:cNvPr>
          <p:cNvSpPr/>
          <p:nvPr/>
        </p:nvSpPr>
        <p:spPr>
          <a:xfrm>
            <a:off x="6205980" y="1756108"/>
            <a:ext cx="5673364" cy="399279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 They have established a comprehensive streamer development system to discover, train, and promote our streamers. They talent scouting program aims to discover talented streamers at an early stage. This program is based on a well-designed streamer performance monitoring system, which uses more than 20 quantitative metrics generated from our proprietary user data analytics. After discovery and signing, they invest significant resources to incubate and train our exclusive streamers to improve their live streaming techniques and develop their personal styles to help grow their viewer base. In addition, they aim to increase streamers' influence beyond live streaming by offering them additional online and offline commercial opportunities.</a:t>
            </a:r>
          </a:p>
        </p:txBody>
      </p:sp>
      <p:pic>
        <p:nvPicPr>
          <p:cNvPr id="3" name="Picture 2">
            <a:extLst>
              <a:ext uri="{FF2B5EF4-FFF2-40B4-BE49-F238E27FC236}">
                <a16:creationId xmlns:a16="http://schemas.microsoft.com/office/drawing/2014/main" id="{8625268F-7FB5-4819-AE89-2A117753D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656" y="1912272"/>
            <a:ext cx="5673364" cy="3191267"/>
          </a:xfrm>
          <a:prstGeom prst="rect">
            <a:avLst/>
          </a:prstGeom>
        </p:spPr>
      </p:pic>
    </p:spTree>
    <p:extLst>
      <p:ext uri="{BB962C8B-B14F-4D97-AF65-F5344CB8AC3E}">
        <p14:creationId xmlns:p14="http://schemas.microsoft.com/office/powerpoint/2010/main" val="1247898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12</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4583306" cy="584775"/>
          </a:xfrm>
          <a:prstGeom prst="rect">
            <a:avLst/>
          </a:prstGeom>
          <a:noFill/>
        </p:spPr>
        <p:txBody>
          <a:bodyPr wrap="none" rtlCol="0">
            <a:spAutoFit/>
          </a:bodyPr>
          <a:lstStyle/>
          <a:p>
            <a:r>
              <a:rPr lang="en-SG" sz="3200" b="1" dirty="0">
                <a:latin typeface="Bahnschrift Light" panose="020B0502040204020203" pitchFamily="34" charset="0"/>
              </a:rPr>
              <a:t>Other Notable Strengths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Large Target Audience</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Exclusive Rights</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30003"/>
            <a:ext cx="5673365" cy="235835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Strong diversity of games to include everyone. There are more than 300 game-themed channels on the platform, whereby the platform streamed 94 out of the top 100 games ranked based on Baidu's search index.</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30687"/>
            <a:ext cx="5673364" cy="232691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Since 2016, they have obtained global and nationwide exclusive streaming rights to 29 major tournaments in China, covering major games including League of Legends, </a:t>
            </a:r>
            <a:r>
              <a:rPr lang="en-SG" dirty="0" err="1">
                <a:solidFill>
                  <a:schemeClr val="tx1"/>
                </a:solidFill>
              </a:rPr>
              <a:t>PlayerUnknown's</a:t>
            </a:r>
            <a:r>
              <a:rPr lang="en-SG" dirty="0">
                <a:solidFill>
                  <a:schemeClr val="tx1"/>
                </a:solidFill>
              </a:rPr>
              <a:t> Battlegrounds, and DOTA2. It is no surprise then, that League of Legends, </a:t>
            </a:r>
            <a:r>
              <a:rPr lang="en-SG" dirty="0" err="1">
                <a:solidFill>
                  <a:schemeClr val="tx1"/>
                </a:solidFill>
              </a:rPr>
              <a:t>PlayerUnknown's</a:t>
            </a:r>
            <a:r>
              <a:rPr lang="en-SG" dirty="0">
                <a:solidFill>
                  <a:schemeClr val="tx1"/>
                </a:solidFill>
              </a:rPr>
              <a:t> Battlegrounds and King of Glory, are the three most popular eSports games on the platform.</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Sponsorship create premium content</a:t>
            </a:r>
          </a:p>
        </p:txBody>
      </p:sp>
      <p:sp>
        <p:nvSpPr>
          <p:cNvPr id="46" name="Rectangle 45">
            <a:extLst>
              <a:ext uri="{FF2B5EF4-FFF2-40B4-BE49-F238E27FC236}">
                <a16:creationId xmlns:a16="http://schemas.microsoft.com/office/drawing/2014/main" id="{EBEF3F9B-3FAB-44BB-AC47-48CBE7DB7607}"/>
              </a:ext>
            </a:extLst>
          </p:cNvPr>
          <p:cNvSpPr/>
          <p:nvPr/>
        </p:nvSpPr>
        <p:spPr>
          <a:xfrm>
            <a:off x="312656" y="4112615"/>
            <a:ext cx="5673364" cy="232691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err="1">
                <a:solidFill>
                  <a:schemeClr val="tx1"/>
                </a:solidFill>
              </a:rPr>
              <a:t>DouYu</a:t>
            </a:r>
            <a:r>
              <a:rPr lang="en-SG" dirty="0">
                <a:solidFill>
                  <a:schemeClr val="tx1"/>
                </a:solidFill>
              </a:rPr>
              <a:t> sponsors 26 teams specializing in League of Legends, </a:t>
            </a:r>
            <a:r>
              <a:rPr lang="en-SG" dirty="0" err="1">
                <a:solidFill>
                  <a:schemeClr val="tx1"/>
                </a:solidFill>
              </a:rPr>
              <a:t>PlayerUnknown's</a:t>
            </a:r>
            <a:r>
              <a:rPr lang="en-SG" dirty="0">
                <a:solidFill>
                  <a:schemeClr val="tx1"/>
                </a:solidFill>
              </a:rPr>
              <a:t> Battlegrounds or King of Glory in 2018. This gives </a:t>
            </a:r>
            <a:r>
              <a:rPr lang="en-SG" dirty="0" err="1">
                <a:solidFill>
                  <a:schemeClr val="tx1"/>
                </a:solidFill>
              </a:rPr>
              <a:t>DouYu</a:t>
            </a:r>
            <a:r>
              <a:rPr lang="en-SG" dirty="0">
                <a:solidFill>
                  <a:schemeClr val="tx1"/>
                </a:solidFill>
              </a:rPr>
              <a:t> access to premium quality eSports content, including training videos and play-throughs by leading eSports teams. In addition, former professional players stream on the site, generating premium quality eSports content.</a:t>
            </a:r>
          </a:p>
        </p:txBody>
      </p:sp>
      <p:pic>
        <p:nvPicPr>
          <p:cNvPr id="3" name="Picture 2" descr="A picture containing building, outdoor&#10;&#10;Description automatically generated">
            <a:extLst>
              <a:ext uri="{FF2B5EF4-FFF2-40B4-BE49-F238E27FC236}">
                <a16:creationId xmlns:a16="http://schemas.microsoft.com/office/drawing/2014/main" id="{39238643-7128-476B-829B-284BBF4FA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954" y="3708338"/>
            <a:ext cx="5153320" cy="2720953"/>
          </a:xfrm>
          <a:prstGeom prst="rect">
            <a:avLst/>
          </a:prstGeom>
        </p:spPr>
      </p:pic>
    </p:spTree>
    <p:extLst>
      <p:ext uri="{BB962C8B-B14F-4D97-AF65-F5344CB8AC3E}">
        <p14:creationId xmlns:p14="http://schemas.microsoft.com/office/powerpoint/2010/main" val="2301267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13</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4583306" cy="584775"/>
          </a:xfrm>
          <a:prstGeom prst="rect">
            <a:avLst/>
          </a:prstGeom>
          <a:noFill/>
        </p:spPr>
        <p:txBody>
          <a:bodyPr wrap="none" rtlCol="0">
            <a:spAutoFit/>
          </a:bodyPr>
          <a:lstStyle/>
          <a:p>
            <a:r>
              <a:rPr lang="en-SG" sz="3200" b="1" dirty="0">
                <a:latin typeface="Bahnschrift Light" panose="020B0502040204020203" pitchFamily="34" charset="0"/>
              </a:rPr>
              <a:t>Other Notable Strengths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A tech company at heart</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Services sector</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30003"/>
            <a:ext cx="5673365" cy="235835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DoYou focuses on technological advancement to provide better user experience. With their video stream scheduling capability, multi-dimensional CDN technology, and best-in-class low latency P2P technology that can process high volume of data with minimal delay (latency), they provide stable high-resolution viewing experience to viewers while minimizing bandwidth cost. This is all to offer superior live streaming experience.</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30687"/>
            <a:ext cx="5673364" cy="232691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DoYou also leverages on big data analytical capabilities. By leveraging their large viewer base and collecting and analysing cast amounts of behavioural data, DoYou is able to gain unique viewer insights and recommend customized content to them. Since the implementation of customized recommendation, viewer click-through rate for content recommendations on our home page increased from 18% in June 2016 to 49% in March 2019.</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Multiple monetization channels</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Using AI to place advertisements</a:t>
            </a:r>
          </a:p>
        </p:txBody>
      </p:sp>
      <p:sp>
        <p:nvSpPr>
          <p:cNvPr id="46" name="Rectangle 45">
            <a:extLst>
              <a:ext uri="{FF2B5EF4-FFF2-40B4-BE49-F238E27FC236}">
                <a16:creationId xmlns:a16="http://schemas.microsoft.com/office/drawing/2014/main" id="{EBEF3F9B-3FAB-44BB-AC47-48CBE7DB7607}"/>
              </a:ext>
            </a:extLst>
          </p:cNvPr>
          <p:cNvSpPr/>
          <p:nvPr/>
        </p:nvSpPr>
        <p:spPr>
          <a:xfrm>
            <a:off x="312656" y="4112615"/>
            <a:ext cx="5673364" cy="232691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Live streaming is DoYou’s, main monetization channel, accounting of 90% of total revenue in 2018. This is mainly done through sales of virtual gifts. This is driven by promoting popular streamers, soliciting content compelling to specific users and encouraging the gifting. DoYou incentivize user spending by offering customized virtual gifts and various streamer and user rankings on the platform. </a:t>
            </a:r>
          </a:p>
        </p:txBody>
      </p:sp>
      <p:sp>
        <p:nvSpPr>
          <p:cNvPr id="47" name="Rectangle 46">
            <a:extLst>
              <a:ext uri="{FF2B5EF4-FFF2-40B4-BE49-F238E27FC236}">
                <a16:creationId xmlns:a16="http://schemas.microsoft.com/office/drawing/2014/main" id="{AD224254-DA82-464A-8F52-DD23D8834FFD}"/>
              </a:ext>
            </a:extLst>
          </p:cNvPr>
          <p:cNvSpPr/>
          <p:nvPr/>
        </p:nvSpPr>
        <p:spPr>
          <a:xfrm>
            <a:off x="6205977" y="4112614"/>
            <a:ext cx="5673366" cy="232691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Their technologies also help enhance our value proposition to advertisers and eSports partners. Through big data analytics, they can identify the most effective way of promoting products, and help game developers and publishers to better target traffic on the platform. Their smart scenario advertising service captures and </a:t>
            </a:r>
            <a:r>
              <a:rPr lang="en-SG" dirty="0" err="1">
                <a:solidFill>
                  <a:schemeClr val="tx1"/>
                </a:solidFill>
              </a:rPr>
              <a:t>analyzes</a:t>
            </a:r>
            <a:r>
              <a:rPr lang="en-SG" dirty="0">
                <a:solidFill>
                  <a:schemeClr val="tx1"/>
                </a:solidFill>
              </a:rPr>
              <a:t> real-time live streaming content using AI image detection technology and place integrated interactive advertisements accordingly.</a:t>
            </a:r>
          </a:p>
        </p:txBody>
      </p:sp>
    </p:spTree>
    <p:extLst>
      <p:ext uri="{BB962C8B-B14F-4D97-AF65-F5344CB8AC3E}">
        <p14:creationId xmlns:p14="http://schemas.microsoft.com/office/powerpoint/2010/main" val="3677044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14</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6218369" cy="584775"/>
          </a:xfrm>
          <a:prstGeom prst="rect">
            <a:avLst/>
          </a:prstGeom>
          <a:noFill/>
        </p:spPr>
        <p:txBody>
          <a:bodyPr wrap="none" rtlCol="0">
            <a:spAutoFit/>
          </a:bodyPr>
          <a:lstStyle/>
          <a:p>
            <a:r>
              <a:rPr lang="en-SG" sz="3200" b="1" dirty="0">
                <a:latin typeface="Bahnschrift Light" panose="020B0502040204020203" pitchFamily="34" charset="0"/>
              </a:rPr>
              <a:t>DoYou’s core competitive games   </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Multiplayer Online Battle Arena (MOBA)</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Sports/Racing</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5673365"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League of Legends</a:t>
            </a:r>
            <a:br>
              <a:rPr lang="en-SG" dirty="0">
                <a:solidFill>
                  <a:schemeClr val="tx1"/>
                </a:solidFill>
              </a:rPr>
            </a:br>
            <a:r>
              <a:rPr lang="en-SG" dirty="0">
                <a:solidFill>
                  <a:schemeClr val="tx1"/>
                </a:solidFill>
              </a:rPr>
              <a:t>King of Glory</a:t>
            </a:r>
            <a:br>
              <a:rPr lang="en-SG" dirty="0">
                <a:solidFill>
                  <a:schemeClr val="tx1"/>
                </a:solidFill>
              </a:rPr>
            </a:br>
            <a:r>
              <a:rPr lang="en-SG" dirty="0">
                <a:solidFill>
                  <a:schemeClr val="tx1"/>
                </a:solidFill>
              </a:rPr>
              <a:t>DOTA 2</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81330"/>
            <a:ext cx="5673364" cy="218200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NBA2K</a:t>
            </a:r>
            <a:br>
              <a:rPr lang="en-SG" dirty="0">
                <a:solidFill>
                  <a:schemeClr val="tx1"/>
                </a:solidFill>
              </a:rPr>
            </a:br>
            <a:r>
              <a:rPr lang="en-SG" dirty="0">
                <a:solidFill>
                  <a:schemeClr val="tx1"/>
                </a:solidFill>
              </a:rPr>
              <a:t>Rocket League</a:t>
            </a:r>
            <a:br>
              <a:rPr lang="en-SG" dirty="0">
                <a:solidFill>
                  <a:schemeClr val="tx1"/>
                </a:solidFill>
              </a:rPr>
            </a:br>
            <a:r>
              <a:rPr lang="en-SG" dirty="0">
                <a:solidFill>
                  <a:schemeClr val="tx1"/>
                </a:solidFill>
              </a:rPr>
              <a:t>FIFA 4</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First Person Shooter</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Real Time Strategy (RTS) &amp; Fighting</a:t>
            </a:r>
          </a:p>
        </p:txBody>
      </p:sp>
      <p:sp>
        <p:nvSpPr>
          <p:cNvPr id="46" name="Rectangle 45">
            <a:extLst>
              <a:ext uri="{FF2B5EF4-FFF2-40B4-BE49-F238E27FC236}">
                <a16:creationId xmlns:a16="http://schemas.microsoft.com/office/drawing/2014/main" id="{EBEF3F9B-3FAB-44BB-AC47-48CBE7DB7607}"/>
              </a:ext>
            </a:extLst>
          </p:cNvPr>
          <p:cNvSpPr/>
          <p:nvPr/>
        </p:nvSpPr>
        <p:spPr>
          <a:xfrm>
            <a:off x="312656" y="4196279"/>
            <a:ext cx="5673364" cy="213045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err="1">
                <a:solidFill>
                  <a:schemeClr val="tx1"/>
                </a:solidFill>
              </a:rPr>
              <a:t>PlayerUnknown’s</a:t>
            </a:r>
            <a:r>
              <a:rPr lang="en-SG" dirty="0">
                <a:solidFill>
                  <a:schemeClr val="tx1"/>
                </a:solidFill>
              </a:rPr>
              <a:t> Battlegrounds</a:t>
            </a:r>
            <a:br>
              <a:rPr lang="en-SG" dirty="0">
                <a:solidFill>
                  <a:schemeClr val="tx1"/>
                </a:solidFill>
              </a:rPr>
            </a:br>
            <a:r>
              <a:rPr lang="en-SG" dirty="0">
                <a:solidFill>
                  <a:schemeClr val="tx1"/>
                </a:solidFill>
              </a:rPr>
              <a:t>CS: GO</a:t>
            </a:r>
            <a:br>
              <a:rPr lang="en-SG" dirty="0">
                <a:solidFill>
                  <a:schemeClr val="tx1"/>
                </a:solidFill>
              </a:rPr>
            </a:br>
            <a:r>
              <a:rPr lang="en-SG" dirty="0">
                <a:solidFill>
                  <a:schemeClr val="tx1"/>
                </a:solidFill>
              </a:rPr>
              <a:t>Cross Fire</a:t>
            </a:r>
            <a:br>
              <a:rPr lang="en-SG" dirty="0">
                <a:solidFill>
                  <a:schemeClr val="tx1"/>
                </a:solidFill>
              </a:rPr>
            </a:br>
            <a:r>
              <a:rPr lang="en-SG" dirty="0" err="1">
                <a:solidFill>
                  <a:schemeClr val="tx1"/>
                </a:solidFill>
              </a:rPr>
              <a:t>Fortnite</a:t>
            </a:r>
            <a:br>
              <a:rPr lang="en-SG" dirty="0">
                <a:solidFill>
                  <a:schemeClr val="tx1"/>
                </a:solidFill>
              </a:rPr>
            </a:br>
            <a:r>
              <a:rPr lang="en-SG" dirty="0">
                <a:solidFill>
                  <a:schemeClr val="tx1"/>
                </a:solidFill>
              </a:rPr>
              <a:t>Overwatch</a:t>
            </a:r>
          </a:p>
        </p:txBody>
      </p:sp>
      <p:sp>
        <p:nvSpPr>
          <p:cNvPr id="47" name="Rectangle 46">
            <a:extLst>
              <a:ext uri="{FF2B5EF4-FFF2-40B4-BE49-F238E27FC236}">
                <a16:creationId xmlns:a16="http://schemas.microsoft.com/office/drawing/2014/main" id="{AD224254-DA82-464A-8F52-DD23D8834FFD}"/>
              </a:ext>
            </a:extLst>
          </p:cNvPr>
          <p:cNvSpPr/>
          <p:nvPr/>
        </p:nvSpPr>
        <p:spPr>
          <a:xfrm>
            <a:off x="6205979" y="4196278"/>
            <a:ext cx="5673364" cy="213045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err="1">
                <a:solidFill>
                  <a:schemeClr val="tx1"/>
                </a:solidFill>
              </a:rPr>
              <a:t>Starcraft</a:t>
            </a:r>
            <a:r>
              <a:rPr lang="en-SG" dirty="0">
                <a:solidFill>
                  <a:schemeClr val="tx1"/>
                </a:solidFill>
              </a:rPr>
              <a:t> 2</a:t>
            </a:r>
            <a:br>
              <a:rPr lang="en-SG" dirty="0">
                <a:solidFill>
                  <a:schemeClr val="tx1"/>
                </a:solidFill>
              </a:rPr>
            </a:br>
            <a:r>
              <a:rPr lang="en-SG" dirty="0">
                <a:solidFill>
                  <a:schemeClr val="tx1"/>
                </a:solidFill>
              </a:rPr>
              <a:t>Warcraft 3</a:t>
            </a:r>
            <a:br>
              <a:rPr lang="en-SG" dirty="0">
                <a:solidFill>
                  <a:schemeClr val="tx1"/>
                </a:solidFill>
              </a:rPr>
            </a:br>
            <a:r>
              <a:rPr lang="en-SG" dirty="0">
                <a:solidFill>
                  <a:schemeClr val="tx1"/>
                </a:solidFill>
              </a:rPr>
              <a:t>Dungeon Fighter </a:t>
            </a:r>
            <a:br>
              <a:rPr lang="en-SG" dirty="0">
                <a:solidFill>
                  <a:schemeClr val="tx1"/>
                </a:solidFill>
              </a:rPr>
            </a:br>
            <a:r>
              <a:rPr lang="en-SG" dirty="0">
                <a:solidFill>
                  <a:schemeClr val="tx1"/>
                </a:solidFill>
              </a:rPr>
              <a:t>Street Fighters</a:t>
            </a:r>
          </a:p>
        </p:txBody>
      </p:sp>
    </p:spTree>
    <p:extLst>
      <p:ext uri="{BB962C8B-B14F-4D97-AF65-F5344CB8AC3E}">
        <p14:creationId xmlns:p14="http://schemas.microsoft.com/office/powerpoint/2010/main" val="1799304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15</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699504" cy="584775"/>
          </a:xfrm>
          <a:prstGeom prst="rect">
            <a:avLst/>
          </a:prstGeom>
          <a:noFill/>
        </p:spPr>
        <p:txBody>
          <a:bodyPr wrap="none" rtlCol="0">
            <a:spAutoFit/>
          </a:bodyPr>
          <a:lstStyle/>
          <a:p>
            <a:r>
              <a:rPr lang="en-SG" sz="3200" b="1" dirty="0">
                <a:latin typeface="Bahnschrift Light" panose="020B0502040204020203" pitchFamily="34" charset="0"/>
              </a:rPr>
              <a:t>Industry</a:t>
            </a:r>
          </a:p>
        </p:txBody>
      </p:sp>
      <p:sp>
        <p:nvSpPr>
          <p:cNvPr id="71" name="Rectangle 70">
            <a:extLst>
              <a:ext uri="{FF2B5EF4-FFF2-40B4-BE49-F238E27FC236}">
                <a16:creationId xmlns:a16="http://schemas.microsoft.com/office/drawing/2014/main" id="{D164E290-74AC-4FCA-A172-38AF824D5C85}"/>
              </a:ext>
            </a:extLst>
          </p:cNvPr>
          <p:cNvSpPr/>
          <p:nvPr/>
        </p:nvSpPr>
        <p:spPr>
          <a:xfrm>
            <a:off x="312654" y="953959"/>
            <a:ext cx="11566687"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Strong Market Profile</a:t>
            </a:r>
          </a:p>
        </p:txBody>
      </p:sp>
      <p:sp>
        <p:nvSpPr>
          <p:cNvPr id="76" name="Rectangle 75">
            <a:extLst>
              <a:ext uri="{FF2B5EF4-FFF2-40B4-BE49-F238E27FC236}">
                <a16:creationId xmlns:a16="http://schemas.microsoft.com/office/drawing/2014/main" id="{F336DB4A-5F05-47FB-BF73-F2A8452E8A29}"/>
              </a:ext>
            </a:extLst>
          </p:cNvPr>
          <p:cNvSpPr/>
          <p:nvPr/>
        </p:nvSpPr>
        <p:spPr>
          <a:xfrm>
            <a:off x="312655" y="1293051"/>
            <a:ext cx="11566687" cy="506226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u="sng" dirty="0">
                <a:solidFill>
                  <a:schemeClr val="tx1"/>
                </a:solidFill>
              </a:rPr>
              <a:t>Huge video streaming market in China</a:t>
            </a:r>
            <a:br>
              <a:rPr lang="en-SG" dirty="0">
                <a:solidFill>
                  <a:schemeClr val="tx1"/>
                </a:solidFill>
              </a:rPr>
            </a:br>
            <a:r>
              <a:rPr lang="en-SG" dirty="0">
                <a:solidFill>
                  <a:schemeClr val="tx1"/>
                </a:solidFill>
              </a:rPr>
              <a:t>According to </a:t>
            </a:r>
            <a:r>
              <a:rPr lang="en-SG" dirty="0" err="1">
                <a:solidFill>
                  <a:schemeClr val="tx1"/>
                </a:solidFill>
              </a:rPr>
              <a:t>iResearch</a:t>
            </a:r>
            <a:r>
              <a:rPr lang="en-SG" dirty="0">
                <a:solidFill>
                  <a:schemeClr val="tx1"/>
                </a:solidFill>
              </a:rPr>
              <a:t>, China is the world's largest game-centric live streaming market, with approximately 4.9 times the MAUs of the U.S. market in 2018. </a:t>
            </a:r>
            <a:br>
              <a:rPr lang="en-SG" dirty="0">
                <a:solidFill>
                  <a:schemeClr val="tx1"/>
                </a:solidFill>
              </a:rPr>
            </a:br>
            <a:br>
              <a:rPr lang="en-SG" dirty="0">
                <a:solidFill>
                  <a:schemeClr val="tx1"/>
                </a:solidFill>
              </a:rPr>
            </a:br>
            <a:r>
              <a:rPr lang="en-SG" u="sng" dirty="0">
                <a:solidFill>
                  <a:schemeClr val="tx1"/>
                </a:solidFill>
              </a:rPr>
              <a:t>Huge Growth is expected to continue </a:t>
            </a:r>
            <a:br>
              <a:rPr lang="en-SG" dirty="0">
                <a:solidFill>
                  <a:schemeClr val="tx1"/>
                </a:solidFill>
              </a:rPr>
            </a:br>
            <a:r>
              <a:rPr lang="en-SG" dirty="0">
                <a:solidFill>
                  <a:schemeClr val="tx1"/>
                </a:solidFill>
              </a:rPr>
              <a:t>With revenues from China's game-centric live streaming market is expected to grow at a CAGR of 24.7% from 2018 to 2023, which is nearly twice the expected growth rate of the non-game-centric live streaming market. </a:t>
            </a:r>
            <a:br>
              <a:rPr lang="en-SG" dirty="0">
                <a:solidFill>
                  <a:schemeClr val="tx1"/>
                </a:solidFill>
              </a:rPr>
            </a:br>
            <a:br>
              <a:rPr lang="en-SG" dirty="0">
                <a:solidFill>
                  <a:schemeClr val="tx1"/>
                </a:solidFill>
              </a:rPr>
            </a:br>
            <a:r>
              <a:rPr lang="en-SG" u="sng" dirty="0">
                <a:solidFill>
                  <a:schemeClr val="tx1"/>
                </a:solidFill>
              </a:rPr>
              <a:t>Game centred streaming slowly taking a larger portion</a:t>
            </a:r>
            <a:br>
              <a:rPr lang="en-SG" dirty="0">
                <a:solidFill>
                  <a:schemeClr val="tx1"/>
                </a:solidFill>
              </a:rPr>
            </a:br>
            <a:r>
              <a:rPr lang="en-SG" dirty="0">
                <a:solidFill>
                  <a:schemeClr val="tx1"/>
                </a:solidFill>
              </a:rPr>
              <a:t>Game-centric live streaming revenue accounted for 13.8%, 24.1% and 28.0% of total live streaming revenue in 2016, 2017 and 2018 in China.</a:t>
            </a:r>
            <a:br>
              <a:rPr lang="en-SG" dirty="0">
                <a:solidFill>
                  <a:schemeClr val="tx1"/>
                </a:solidFill>
              </a:rPr>
            </a:br>
            <a:br>
              <a:rPr lang="en-SG" dirty="0">
                <a:solidFill>
                  <a:schemeClr val="tx1"/>
                </a:solidFill>
              </a:rPr>
            </a:br>
            <a:r>
              <a:rPr lang="en-SG" u="sng" dirty="0">
                <a:solidFill>
                  <a:schemeClr val="tx1"/>
                </a:solidFill>
              </a:rPr>
              <a:t>Growing number of Users</a:t>
            </a:r>
            <a:br>
              <a:rPr lang="en-SG" dirty="0">
                <a:solidFill>
                  <a:schemeClr val="tx1"/>
                </a:solidFill>
              </a:rPr>
            </a:br>
            <a:r>
              <a:rPr lang="en-SG" dirty="0">
                <a:solidFill>
                  <a:schemeClr val="tx1"/>
                </a:solidFill>
              </a:rPr>
              <a:t>The average total MAUs of game-centric live streaming platforms in China is expected to increase from 255 million in 2018 to 417 million by 2023. As the leading game-centric live streaming platform in China, we are well positioned to capture a significant share of this large and growing user base.</a:t>
            </a:r>
          </a:p>
        </p:txBody>
      </p:sp>
    </p:spTree>
    <p:extLst>
      <p:ext uri="{BB962C8B-B14F-4D97-AF65-F5344CB8AC3E}">
        <p14:creationId xmlns:p14="http://schemas.microsoft.com/office/powerpoint/2010/main" val="3557370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16</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699504" cy="584775"/>
          </a:xfrm>
          <a:prstGeom prst="rect">
            <a:avLst/>
          </a:prstGeom>
          <a:noFill/>
        </p:spPr>
        <p:txBody>
          <a:bodyPr wrap="none" rtlCol="0">
            <a:spAutoFit/>
          </a:bodyPr>
          <a:lstStyle/>
          <a:p>
            <a:r>
              <a:rPr lang="en-SG" sz="3200" b="1" dirty="0">
                <a:latin typeface="Bahnschrift Light" panose="020B0502040204020203" pitchFamily="34" charset="0"/>
              </a:rPr>
              <a:t>Industry</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China is the world leader in the Games Streaming Industry</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Game related Streaming drives the most revenue</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Increasing popularity in Game Streaming</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Expected CAGR of 16.9% moving forward</a:t>
            </a:r>
          </a:p>
        </p:txBody>
      </p:sp>
      <p:pic>
        <p:nvPicPr>
          <p:cNvPr id="48" name="Picture 47">
            <a:extLst>
              <a:ext uri="{FF2B5EF4-FFF2-40B4-BE49-F238E27FC236}">
                <a16:creationId xmlns:a16="http://schemas.microsoft.com/office/drawing/2014/main" id="{CF681CF5-8C12-4172-9439-6CA4A60B58DE}"/>
              </a:ext>
            </a:extLst>
          </p:cNvPr>
          <p:cNvPicPr>
            <a:picLocks noChangeAspect="1"/>
          </p:cNvPicPr>
          <p:nvPr/>
        </p:nvPicPr>
        <p:blipFill rotWithShape="1">
          <a:blip r:embed="rId2"/>
          <a:srcRect l="15077" t="22818" r="15113" b="26598"/>
          <a:stretch/>
        </p:blipFill>
        <p:spPr>
          <a:xfrm>
            <a:off x="312655" y="1360206"/>
            <a:ext cx="5679040" cy="2335842"/>
          </a:xfrm>
          <a:prstGeom prst="rect">
            <a:avLst/>
          </a:prstGeom>
        </p:spPr>
      </p:pic>
      <p:pic>
        <p:nvPicPr>
          <p:cNvPr id="2" name="Picture 1">
            <a:extLst>
              <a:ext uri="{FF2B5EF4-FFF2-40B4-BE49-F238E27FC236}">
                <a16:creationId xmlns:a16="http://schemas.microsoft.com/office/drawing/2014/main" id="{B999AB81-BACE-4C7F-A357-8F03FBFEB4D7}"/>
              </a:ext>
            </a:extLst>
          </p:cNvPr>
          <p:cNvPicPr>
            <a:picLocks noChangeAspect="1"/>
          </p:cNvPicPr>
          <p:nvPr/>
        </p:nvPicPr>
        <p:blipFill>
          <a:blip r:embed="rId3"/>
          <a:stretch>
            <a:fillRect/>
          </a:stretch>
        </p:blipFill>
        <p:spPr>
          <a:xfrm>
            <a:off x="6205979" y="4031291"/>
            <a:ext cx="5673364" cy="2470528"/>
          </a:xfrm>
          <a:prstGeom prst="rect">
            <a:avLst/>
          </a:prstGeom>
        </p:spPr>
      </p:pic>
      <p:pic>
        <p:nvPicPr>
          <p:cNvPr id="3" name="Picture 2">
            <a:extLst>
              <a:ext uri="{FF2B5EF4-FFF2-40B4-BE49-F238E27FC236}">
                <a16:creationId xmlns:a16="http://schemas.microsoft.com/office/drawing/2014/main" id="{ABA036E3-3363-4E0D-B18E-D080951C601A}"/>
              </a:ext>
            </a:extLst>
          </p:cNvPr>
          <p:cNvPicPr>
            <a:picLocks noChangeAspect="1"/>
          </p:cNvPicPr>
          <p:nvPr/>
        </p:nvPicPr>
        <p:blipFill>
          <a:blip r:embed="rId4"/>
          <a:stretch>
            <a:fillRect/>
          </a:stretch>
        </p:blipFill>
        <p:spPr>
          <a:xfrm>
            <a:off x="312655" y="4031290"/>
            <a:ext cx="5673365" cy="2412308"/>
          </a:xfrm>
          <a:prstGeom prst="rect">
            <a:avLst/>
          </a:prstGeom>
        </p:spPr>
      </p:pic>
      <p:pic>
        <p:nvPicPr>
          <p:cNvPr id="34" name="Picture 33">
            <a:extLst>
              <a:ext uri="{FF2B5EF4-FFF2-40B4-BE49-F238E27FC236}">
                <a16:creationId xmlns:a16="http://schemas.microsoft.com/office/drawing/2014/main" id="{5577F8CB-511A-4DF2-ABD3-11887234E0CF}"/>
              </a:ext>
            </a:extLst>
          </p:cNvPr>
          <p:cNvPicPr>
            <a:picLocks noChangeAspect="1"/>
          </p:cNvPicPr>
          <p:nvPr/>
        </p:nvPicPr>
        <p:blipFill rotWithShape="1">
          <a:blip r:embed="rId5"/>
          <a:srcRect l="28222" t="28591" r="28402" b="45042"/>
          <a:stretch/>
        </p:blipFill>
        <p:spPr>
          <a:xfrm>
            <a:off x="6200307" y="1259411"/>
            <a:ext cx="5667690" cy="2406749"/>
          </a:xfrm>
          <a:prstGeom prst="rect">
            <a:avLst/>
          </a:prstGeom>
        </p:spPr>
      </p:pic>
    </p:spTree>
    <p:extLst>
      <p:ext uri="{BB962C8B-B14F-4D97-AF65-F5344CB8AC3E}">
        <p14:creationId xmlns:p14="http://schemas.microsoft.com/office/powerpoint/2010/main" val="3894874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17</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908168" cy="584775"/>
          </a:xfrm>
          <a:prstGeom prst="rect">
            <a:avLst/>
          </a:prstGeom>
          <a:noFill/>
        </p:spPr>
        <p:txBody>
          <a:bodyPr wrap="none" rtlCol="0">
            <a:spAutoFit/>
          </a:bodyPr>
          <a:lstStyle/>
          <a:p>
            <a:r>
              <a:rPr lang="en-SG" sz="3200" b="1" dirty="0">
                <a:latin typeface="Bahnschrift Light" panose="020B0502040204020203" pitchFamily="34" charset="0"/>
              </a:rPr>
              <a:t>Potential Risks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4" y="999236"/>
            <a:ext cx="616355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Unprofitable Company</a:t>
            </a:r>
          </a:p>
        </p:txBody>
      </p:sp>
      <p:sp>
        <p:nvSpPr>
          <p:cNvPr id="72" name="Rectangle 71">
            <a:extLst>
              <a:ext uri="{FF2B5EF4-FFF2-40B4-BE49-F238E27FC236}">
                <a16:creationId xmlns:a16="http://schemas.microsoft.com/office/drawing/2014/main" id="{76241727-97B6-44BD-9A0B-D31ED16172E8}"/>
              </a:ext>
            </a:extLst>
          </p:cNvPr>
          <p:cNvSpPr/>
          <p:nvPr/>
        </p:nvSpPr>
        <p:spPr>
          <a:xfrm>
            <a:off x="312652" y="4723202"/>
            <a:ext cx="6163558"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Strong Competitors</a:t>
            </a:r>
          </a:p>
        </p:txBody>
      </p:sp>
      <p:sp>
        <p:nvSpPr>
          <p:cNvPr id="80" name="Rectangle 79">
            <a:extLst>
              <a:ext uri="{FF2B5EF4-FFF2-40B4-BE49-F238E27FC236}">
                <a16:creationId xmlns:a16="http://schemas.microsoft.com/office/drawing/2014/main" id="{47EDA093-F2CD-405F-A882-CE359CA806AF}"/>
              </a:ext>
            </a:extLst>
          </p:cNvPr>
          <p:cNvSpPr/>
          <p:nvPr/>
        </p:nvSpPr>
        <p:spPr>
          <a:xfrm>
            <a:off x="312654" y="5060014"/>
            <a:ext cx="6163558" cy="13403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err="1">
                <a:solidFill>
                  <a:schemeClr val="tx1"/>
                </a:solidFill>
              </a:rPr>
              <a:t>Huya</a:t>
            </a:r>
            <a:r>
              <a:rPr lang="en-SG" dirty="0">
                <a:solidFill>
                  <a:schemeClr val="tx1"/>
                </a:solidFill>
              </a:rPr>
              <a:t>, one of its strongest competitors has positive EBIT margins and similar revenues to </a:t>
            </a:r>
            <a:r>
              <a:rPr lang="en-SG" dirty="0" err="1">
                <a:solidFill>
                  <a:schemeClr val="tx1"/>
                </a:solidFill>
              </a:rPr>
              <a:t>DoYou</a:t>
            </a:r>
            <a:r>
              <a:rPr lang="en-SG" dirty="0">
                <a:solidFill>
                  <a:schemeClr val="tx1"/>
                </a:solidFill>
              </a:rPr>
              <a:t>. The space is highly competitive and requires large amount of cash.</a:t>
            </a:r>
          </a:p>
        </p:txBody>
      </p:sp>
      <p:sp>
        <p:nvSpPr>
          <p:cNvPr id="44" name="Rectangle 43">
            <a:extLst>
              <a:ext uri="{FF2B5EF4-FFF2-40B4-BE49-F238E27FC236}">
                <a16:creationId xmlns:a16="http://schemas.microsoft.com/office/drawing/2014/main" id="{8276ADE8-AC3A-4FD4-84A6-A29CBD270D05}"/>
              </a:ext>
            </a:extLst>
          </p:cNvPr>
          <p:cNvSpPr/>
          <p:nvPr/>
        </p:nvSpPr>
        <p:spPr>
          <a:xfrm>
            <a:off x="312652" y="2824006"/>
            <a:ext cx="6163558"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Shaky Business Model</a:t>
            </a:r>
          </a:p>
        </p:txBody>
      </p:sp>
      <p:pic>
        <p:nvPicPr>
          <p:cNvPr id="3" name="Picture 2">
            <a:extLst>
              <a:ext uri="{FF2B5EF4-FFF2-40B4-BE49-F238E27FC236}">
                <a16:creationId xmlns:a16="http://schemas.microsoft.com/office/drawing/2014/main" id="{77530754-AE44-403D-9FDB-E25CA26723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9167" y="2117212"/>
            <a:ext cx="4762107" cy="3097305"/>
          </a:xfrm>
          <a:prstGeom prst="rect">
            <a:avLst/>
          </a:prstGeom>
        </p:spPr>
      </p:pic>
      <p:sp>
        <p:nvSpPr>
          <p:cNvPr id="48" name="Rectangle 47">
            <a:extLst>
              <a:ext uri="{FF2B5EF4-FFF2-40B4-BE49-F238E27FC236}">
                <a16:creationId xmlns:a16="http://schemas.microsoft.com/office/drawing/2014/main" id="{0748B609-0C85-42B1-A36D-136BD3389F0F}"/>
              </a:ext>
            </a:extLst>
          </p:cNvPr>
          <p:cNvSpPr/>
          <p:nvPr/>
        </p:nvSpPr>
        <p:spPr>
          <a:xfrm>
            <a:off x="312651" y="3182467"/>
            <a:ext cx="6163561" cy="14349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Unlike traditional media, </a:t>
            </a:r>
            <a:r>
              <a:rPr lang="en-SG" dirty="0" err="1">
                <a:solidFill>
                  <a:schemeClr val="tx1"/>
                </a:solidFill>
              </a:rPr>
              <a:t>DoYou</a:t>
            </a:r>
            <a:r>
              <a:rPr lang="en-SG" dirty="0">
                <a:solidFill>
                  <a:schemeClr val="tx1"/>
                </a:solidFill>
              </a:rPr>
              <a:t> relies on less than 10% of Advertising for revenue. They heavily rely on users to fund their business. This can take a swift turn, in an economic downturn, if consumers prefer another platform &amp; if another company gets an exclusive license on a new popular game.</a:t>
            </a:r>
          </a:p>
        </p:txBody>
      </p:sp>
      <p:sp>
        <p:nvSpPr>
          <p:cNvPr id="49" name="Rectangle 48">
            <a:extLst>
              <a:ext uri="{FF2B5EF4-FFF2-40B4-BE49-F238E27FC236}">
                <a16:creationId xmlns:a16="http://schemas.microsoft.com/office/drawing/2014/main" id="{FD288729-C919-4216-BC27-CADE68772B03}"/>
              </a:ext>
            </a:extLst>
          </p:cNvPr>
          <p:cNvSpPr/>
          <p:nvPr/>
        </p:nvSpPr>
        <p:spPr>
          <a:xfrm>
            <a:off x="312652" y="1336054"/>
            <a:ext cx="6163562" cy="138388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While </a:t>
            </a:r>
            <a:r>
              <a:rPr lang="en-SG" dirty="0" err="1">
                <a:solidFill>
                  <a:schemeClr val="tx1"/>
                </a:solidFill>
              </a:rPr>
              <a:t>DoYou</a:t>
            </a:r>
            <a:r>
              <a:rPr lang="en-SG" dirty="0">
                <a:solidFill>
                  <a:schemeClr val="tx1"/>
                </a:solidFill>
              </a:rPr>
              <a:t> is cash rich, they have been bleeding cash. The bulk of their costs come from their COGS, while includes paying their coders and their streamers. They also large amounts of money reaching customers and sponsoring events. Whether they can reach profitability is yet to be seen.</a:t>
            </a:r>
          </a:p>
        </p:txBody>
      </p:sp>
    </p:spTree>
    <p:extLst>
      <p:ext uri="{BB962C8B-B14F-4D97-AF65-F5344CB8AC3E}">
        <p14:creationId xmlns:p14="http://schemas.microsoft.com/office/powerpoint/2010/main" val="33144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18</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899879" cy="584775"/>
          </a:xfrm>
          <a:prstGeom prst="rect">
            <a:avLst/>
          </a:prstGeom>
          <a:noFill/>
        </p:spPr>
        <p:txBody>
          <a:bodyPr wrap="none" rtlCol="0">
            <a:spAutoFit/>
          </a:bodyPr>
          <a:lstStyle/>
          <a:p>
            <a:r>
              <a:rPr lang="en-SG" sz="3200" b="1" dirty="0">
                <a:latin typeface="Bahnschrift Light" panose="020B0502040204020203" pitchFamily="34" charset="0"/>
              </a:rPr>
              <a:t>Valuation</a:t>
            </a:r>
          </a:p>
        </p:txBody>
      </p:sp>
      <p:sp>
        <p:nvSpPr>
          <p:cNvPr id="71" name="Rectangle 70">
            <a:extLst>
              <a:ext uri="{FF2B5EF4-FFF2-40B4-BE49-F238E27FC236}">
                <a16:creationId xmlns:a16="http://schemas.microsoft.com/office/drawing/2014/main" id="{D164E290-74AC-4FCA-A172-38AF824D5C85}"/>
              </a:ext>
            </a:extLst>
          </p:cNvPr>
          <p:cNvSpPr/>
          <p:nvPr/>
        </p:nvSpPr>
        <p:spPr>
          <a:xfrm>
            <a:off x="312654" y="953959"/>
            <a:ext cx="11566687"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Comparable Analysis</a:t>
            </a:r>
          </a:p>
        </p:txBody>
      </p:sp>
      <p:pic>
        <p:nvPicPr>
          <p:cNvPr id="2" name="Picture 1">
            <a:extLst>
              <a:ext uri="{FF2B5EF4-FFF2-40B4-BE49-F238E27FC236}">
                <a16:creationId xmlns:a16="http://schemas.microsoft.com/office/drawing/2014/main" id="{1079C743-9B3F-47B5-A419-7D09DD81C4BB}"/>
              </a:ext>
            </a:extLst>
          </p:cNvPr>
          <p:cNvPicPr>
            <a:picLocks noChangeAspect="1"/>
          </p:cNvPicPr>
          <p:nvPr/>
        </p:nvPicPr>
        <p:blipFill rotWithShape="1">
          <a:blip r:embed="rId2"/>
          <a:srcRect l="4716" t="29416" r="4279" b="17526"/>
          <a:stretch/>
        </p:blipFill>
        <p:spPr>
          <a:xfrm>
            <a:off x="312653" y="1303464"/>
            <a:ext cx="11566688" cy="4667186"/>
          </a:xfrm>
          <a:prstGeom prst="rect">
            <a:avLst/>
          </a:prstGeom>
        </p:spPr>
      </p:pic>
      <p:sp>
        <p:nvSpPr>
          <p:cNvPr id="3" name="TextBox 2">
            <a:extLst>
              <a:ext uri="{FF2B5EF4-FFF2-40B4-BE49-F238E27FC236}">
                <a16:creationId xmlns:a16="http://schemas.microsoft.com/office/drawing/2014/main" id="{DCB3A90F-A5FF-43EF-A792-16B5753ABE1B}"/>
              </a:ext>
            </a:extLst>
          </p:cNvPr>
          <p:cNvSpPr txBox="1"/>
          <p:nvPr/>
        </p:nvSpPr>
        <p:spPr>
          <a:xfrm>
            <a:off x="10404346" y="5995126"/>
            <a:ext cx="1454181" cy="369332"/>
          </a:xfrm>
          <a:prstGeom prst="rect">
            <a:avLst/>
          </a:prstGeom>
          <a:noFill/>
        </p:spPr>
        <p:txBody>
          <a:bodyPr wrap="none" rtlCol="0">
            <a:spAutoFit/>
          </a:bodyPr>
          <a:lstStyle/>
          <a:p>
            <a:r>
              <a:rPr lang="en-SG" dirty="0"/>
              <a:t>Refer to Excel</a:t>
            </a:r>
          </a:p>
        </p:txBody>
      </p:sp>
    </p:spTree>
    <p:extLst>
      <p:ext uri="{BB962C8B-B14F-4D97-AF65-F5344CB8AC3E}">
        <p14:creationId xmlns:p14="http://schemas.microsoft.com/office/powerpoint/2010/main" val="985621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19</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831224" cy="584775"/>
          </a:xfrm>
          <a:prstGeom prst="rect">
            <a:avLst/>
          </a:prstGeom>
          <a:noFill/>
        </p:spPr>
        <p:txBody>
          <a:bodyPr wrap="none" rtlCol="0">
            <a:spAutoFit/>
          </a:bodyPr>
          <a:lstStyle/>
          <a:p>
            <a:r>
              <a:rPr lang="en-SG" sz="3200" b="1" dirty="0">
                <a:latin typeface="Bahnschrift Light" panose="020B0502040204020203" pitchFamily="34" charset="0"/>
              </a:rPr>
              <a:t>Final Thoughts</a:t>
            </a:r>
          </a:p>
        </p:txBody>
      </p:sp>
      <p:sp>
        <p:nvSpPr>
          <p:cNvPr id="71" name="Rectangle 70">
            <a:extLst>
              <a:ext uri="{FF2B5EF4-FFF2-40B4-BE49-F238E27FC236}">
                <a16:creationId xmlns:a16="http://schemas.microsoft.com/office/drawing/2014/main" id="{D164E290-74AC-4FCA-A172-38AF824D5C85}"/>
              </a:ext>
            </a:extLst>
          </p:cNvPr>
          <p:cNvSpPr/>
          <p:nvPr/>
        </p:nvSpPr>
        <p:spPr>
          <a:xfrm>
            <a:off x="307196" y="934073"/>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Strong growth prospects with Powerful Backer</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272481"/>
            <a:ext cx="5673365" cy="307853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err="1">
                <a:solidFill>
                  <a:schemeClr val="tx1"/>
                </a:solidFill>
              </a:rPr>
              <a:t>DouYu</a:t>
            </a:r>
            <a:r>
              <a:rPr lang="en-SG" dirty="0">
                <a:solidFill>
                  <a:schemeClr val="tx1"/>
                </a:solidFill>
              </a:rPr>
              <a:t> is backed by Tencent, the Chinese Gaming Giant. This strategic cooperation entails Tencent creating the games while </a:t>
            </a:r>
            <a:r>
              <a:rPr lang="en-SG" dirty="0" err="1">
                <a:solidFill>
                  <a:schemeClr val="tx1"/>
                </a:solidFill>
              </a:rPr>
              <a:t>DouYu</a:t>
            </a:r>
            <a:r>
              <a:rPr lang="en-SG" dirty="0">
                <a:solidFill>
                  <a:schemeClr val="tx1"/>
                </a:solidFill>
              </a:rPr>
              <a:t> promotes them (earning revenue as well). Tencent would then provide </a:t>
            </a:r>
            <a:r>
              <a:rPr lang="en-SG" dirty="0" err="1">
                <a:solidFill>
                  <a:schemeClr val="tx1"/>
                </a:solidFill>
              </a:rPr>
              <a:t>DouYu</a:t>
            </a:r>
            <a:r>
              <a:rPr lang="en-SG" dirty="0">
                <a:solidFill>
                  <a:schemeClr val="tx1"/>
                </a:solidFill>
              </a:rPr>
              <a:t> with exclusive licenses to maximise profitability. These benefits can only be realized down the road. </a:t>
            </a:r>
            <a:br>
              <a:rPr lang="en-SG" dirty="0">
                <a:solidFill>
                  <a:schemeClr val="tx1"/>
                </a:solidFill>
              </a:rPr>
            </a:br>
            <a:br>
              <a:rPr lang="en-SG" dirty="0">
                <a:solidFill>
                  <a:schemeClr val="tx1"/>
                </a:solidFill>
              </a:rPr>
            </a:br>
            <a:r>
              <a:rPr lang="en-SG" dirty="0">
                <a:solidFill>
                  <a:schemeClr val="tx1"/>
                </a:solidFill>
              </a:rPr>
              <a:t>On top of this, Tencent also backs </a:t>
            </a:r>
            <a:r>
              <a:rPr lang="en-SG" dirty="0" err="1">
                <a:solidFill>
                  <a:schemeClr val="tx1"/>
                </a:solidFill>
              </a:rPr>
              <a:t>DouYu’s</a:t>
            </a:r>
            <a:r>
              <a:rPr lang="en-SG" dirty="0">
                <a:solidFill>
                  <a:schemeClr val="tx1"/>
                </a:solidFill>
              </a:rPr>
              <a:t> competitor, </a:t>
            </a:r>
            <a:r>
              <a:rPr lang="en-SG" dirty="0" err="1">
                <a:solidFill>
                  <a:schemeClr val="tx1"/>
                </a:solidFill>
              </a:rPr>
              <a:t>Huya</a:t>
            </a:r>
            <a:r>
              <a:rPr lang="en-SG" dirty="0">
                <a:solidFill>
                  <a:schemeClr val="tx1"/>
                </a:solidFill>
              </a:rPr>
              <a:t>. The long term plan is to get the companies to collaborate, In an effort to reduce direct competition and to focus on their niche areas.</a:t>
            </a:r>
          </a:p>
        </p:txBody>
      </p:sp>
      <p:sp>
        <p:nvSpPr>
          <p:cNvPr id="44" name="Rectangle 43">
            <a:extLst>
              <a:ext uri="{FF2B5EF4-FFF2-40B4-BE49-F238E27FC236}">
                <a16:creationId xmlns:a16="http://schemas.microsoft.com/office/drawing/2014/main" id="{8276ADE8-AC3A-4FD4-84A6-A29CBD270D05}"/>
              </a:ext>
            </a:extLst>
          </p:cNvPr>
          <p:cNvSpPr/>
          <p:nvPr/>
        </p:nvSpPr>
        <p:spPr>
          <a:xfrm>
            <a:off x="307197" y="4440273"/>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Lacklustre IPO</a:t>
            </a:r>
          </a:p>
        </p:txBody>
      </p:sp>
      <p:sp>
        <p:nvSpPr>
          <p:cNvPr id="46" name="Rectangle 45">
            <a:extLst>
              <a:ext uri="{FF2B5EF4-FFF2-40B4-BE49-F238E27FC236}">
                <a16:creationId xmlns:a16="http://schemas.microsoft.com/office/drawing/2014/main" id="{EBEF3F9B-3FAB-44BB-AC47-48CBE7DB7607}"/>
              </a:ext>
            </a:extLst>
          </p:cNvPr>
          <p:cNvSpPr/>
          <p:nvPr/>
        </p:nvSpPr>
        <p:spPr>
          <a:xfrm>
            <a:off x="307198" y="4793338"/>
            <a:ext cx="5673364" cy="162656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err="1">
                <a:solidFill>
                  <a:schemeClr val="tx1"/>
                </a:solidFill>
              </a:rPr>
              <a:t>DouYu</a:t>
            </a:r>
            <a:r>
              <a:rPr lang="en-SG" dirty="0">
                <a:solidFill>
                  <a:schemeClr val="tx1"/>
                </a:solidFill>
              </a:rPr>
              <a:t> priced its stock at its lowest range, while having minimal activity during the IPO day, ending flat. I believe the sentiment for such a stock is waning, which can be seen from </a:t>
            </a:r>
            <a:r>
              <a:rPr lang="en-SG" dirty="0" err="1">
                <a:solidFill>
                  <a:schemeClr val="tx1"/>
                </a:solidFill>
              </a:rPr>
              <a:t>Huya’s</a:t>
            </a:r>
            <a:r>
              <a:rPr lang="en-SG" dirty="0">
                <a:solidFill>
                  <a:schemeClr val="tx1"/>
                </a:solidFill>
              </a:rPr>
              <a:t> stock price. Short term, I believe we should “SELL” the stock, and wait for more significant progress before entering a trade.</a:t>
            </a:r>
          </a:p>
        </p:txBody>
      </p:sp>
      <p:pic>
        <p:nvPicPr>
          <p:cNvPr id="3" name="Picture 2" descr="A picture containing person, sky, holding&#10;&#10;Description automatically generated">
            <a:extLst>
              <a:ext uri="{FF2B5EF4-FFF2-40B4-BE49-F238E27FC236}">
                <a16:creationId xmlns:a16="http://schemas.microsoft.com/office/drawing/2014/main" id="{6CB3138A-A736-4900-AAD4-7164D58A0D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4950" y="1774784"/>
            <a:ext cx="5792675" cy="3860275"/>
          </a:xfrm>
          <a:prstGeom prst="rect">
            <a:avLst/>
          </a:prstGeom>
        </p:spPr>
      </p:pic>
    </p:spTree>
    <p:extLst>
      <p:ext uri="{BB962C8B-B14F-4D97-AF65-F5344CB8AC3E}">
        <p14:creationId xmlns:p14="http://schemas.microsoft.com/office/powerpoint/2010/main" val="3313524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1292</TotalTime>
  <Words>2023</Words>
  <Application>Microsoft Office PowerPoint</Application>
  <PresentationFormat>Widescreen</PresentationFormat>
  <Paragraphs>134</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Bahnschrift Light</vt:lpstr>
      <vt:lpstr>Bebas Neue Book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Darren Ho Shu Kai</dc:creator>
  <cp:lastModifiedBy>Darren Ho Shu Kai</cp:lastModifiedBy>
  <cp:revision>348</cp:revision>
  <dcterms:created xsi:type="dcterms:W3CDTF">2019-04-15T14:53:36Z</dcterms:created>
  <dcterms:modified xsi:type="dcterms:W3CDTF">2019-08-12T15:02:57Z</dcterms:modified>
</cp:coreProperties>
</file>